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706" r:id="rId3"/>
    <p:sldMasterId id="2147483719" r:id="rId4"/>
  </p:sldMasterIdLst>
  <p:notesMasterIdLst>
    <p:notesMasterId r:id="rId35"/>
  </p:notesMasterIdLst>
  <p:sldIdLst>
    <p:sldId id="431" r:id="rId5"/>
    <p:sldId id="340" r:id="rId6"/>
    <p:sldId id="441" r:id="rId7"/>
    <p:sldId id="429" r:id="rId8"/>
    <p:sldId id="440" r:id="rId9"/>
    <p:sldId id="263" r:id="rId10"/>
    <p:sldId id="327" r:id="rId11"/>
    <p:sldId id="329" r:id="rId12"/>
    <p:sldId id="328" r:id="rId13"/>
    <p:sldId id="430" r:id="rId14"/>
    <p:sldId id="445" r:id="rId15"/>
    <p:sldId id="330" r:id="rId16"/>
    <p:sldId id="435" r:id="rId17"/>
    <p:sldId id="361" r:id="rId18"/>
    <p:sldId id="442" r:id="rId19"/>
    <p:sldId id="384" r:id="rId20"/>
    <p:sldId id="446" r:id="rId21"/>
    <p:sldId id="417" r:id="rId22"/>
    <p:sldId id="447" r:id="rId23"/>
    <p:sldId id="286" r:id="rId24"/>
    <p:sldId id="285" r:id="rId25"/>
    <p:sldId id="283" r:id="rId26"/>
    <p:sldId id="333" r:id="rId27"/>
    <p:sldId id="443" r:id="rId28"/>
    <p:sldId id="305" r:id="rId29"/>
    <p:sldId id="360" r:id="rId30"/>
    <p:sldId id="444" r:id="rId31"/>
    <p:sldId id="439" r:id="rId32"/>
    <p:sldId id="365" r:id="rId33"/>
    <p:sldId id="359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What is Drawdown" id="{D7B8B050-C60E-46BE-B8DB-E5C2613615E9}">
          <p14:sldIdLst>
            <p14:sldId id="431"/>
            <p14:sldId id="340"/>
          </p14:sldIdLst>
        </p14:section>
        <p14:section name="Reframing the Discourse" id="{291291B1-04C0-4FE0-B719-7DABD1FC321C}">
          <p14:sldIdLst>
            <p14:sldId id="441"/>
            <p14:sldId id="429"/>
            <p14:sldId id="440"/>
            <p14:sldId id="263"/>
            <p14:sldId id="327"/>
            <p14:sldId id="329"/>
            <p14:sldId id="328"/>
            <p14:sldId id="430"/>
            <p14:sldId id="445"/>
            <p14:sldId id="330"/>
            <p14:sldId id="435"/>
            <p14:sldId id="361"/>
            <p14:sldId id="442"/>
            <p14:sldId id="384"/>
            <p14:sldId id="446"/>
            <p14:sldId id="417"/>
            <p14:sldId id="447"/>
            <p14:sldId id="286"/>
            <p14:sldId id="285"/>
            <p14:sldId id="283"/>
            <p14:sldId id="333"/>
            <p14:sldId id="443"/>
            <p14:sldId id="305"/>
            <p14:sldId id="360"/>
            <p14:sldId id="444"/>
            <p14:sldId id="439"/>
            <p14:sldId id="365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63" autoAdjust="0"/>
    <p:restoredTop sz="58827" autoAdjust="0"/>
  </p:normalViewPr>
  <p:slideViewPr>
    <p:cSldViewPr snapToGrid="0" snapToObjects="1">
      <p:cViewPr varScale="1">
        <p:scale>
          <a:sx n="44" d="100"/>
          <a:sy n="44" d="100"/>
        </p:scale>
        <p:origin x="376" y="20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752" y="-10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77251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\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08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3358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79624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2687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53568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09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60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379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74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75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072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61211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has a massive impact on global warming.</a:t>
            </a:r>
          </a:p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</a:p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 plant-rich diet is not about being vegetarian or vegan, but about eating a healthy diet – in terms of how much we consume overall, and particularly how much meat is consumed. The richer parts of the world overconsume while low-income countries show insufficient caloric and protein intake. That needs rebalancing. </a:t>
            </a:r>
          </a:p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</a:p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Moreover, approximately one-third of all food produced in the world (</a:t>
            </a:r>
            <a:r>
              <a:rPr lang="en-US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SLIDE FOOD WASTE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72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1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5209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67472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22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48695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36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31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40808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64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96413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8900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5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0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41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16092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3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1676401" y="730250"/>
            <a:ext cx="21031198" cy="2651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3600"/>
            </a:lvl2pPr>
            <a:lvl3pPr lvl="2" indent="0">
              <a:spcBef>
                <a:spcPts val="0"/>
              </a:spcBef>
              <a:buNone/>
              <a:defRPr sz="3600"/>
            </a:lvl3pPr>
            <a:lvl4pPr lvl="3" indent="0">
              <a:spcBef>
                <a:spcPts val="0"/>
              </a:spcBef>
              <a:buNone/>
              <a:defRPr sz="3600"/>
            </a:lvl4pPr>
            <a:lvl5pPr lvl="4" indent="0">
              <a:spcBef>
                <a:spcPts val="0"/>
              </a:spcBef>
              <a:buNone/>
              <a:defRPr sz="3600"/>
            </a:lvl5pPr>
            <a:lvl6pPr lvl="5" indent="0">
              <a:spcBef>
                <a:spcPts val="0"/>
              </a:spcBef>
              <a:buNone/>
              <a:defRPr sz="3600"/>
            </a:lvl6pPr>
            <a:lvl7pPr lvl="6" indent="0">
              <a:spcBef>
                <a:spcPts val="0"/>
              </a:spcBef>
              <a:buNone/>
              <a:defRPr sz="3600"/>
            </a:lvl7pPr>
            <a:lvl8pPr lvl="7" indent="0">
              <a:spcBef>
                <a:spcPts val="0"/>
              </a:spcBef>
              <a:buNone/>
              <a:defRPr sz="3600"/>
            </a:lvl8pPr>
            <a:lvl9pPr lvl="8" indent="0">
              <a:spcBef>
                <a:spcPts val="0"/>
              </a:spcBef>
              <a:buNone/>
              <a:defRPr sz="3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676401" y="3651250"/>
            <a:ext cx="21031198" cy="87026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0" marR="0" lvl="0" indent="-101600" algn="l" rtl="0">
              <a:lnSpc>
                <a:spcPct val="90000"/>
              </a:lnSpc>
              <a:spcBef>
                <a:spcPts val="2000"/>
              </a:spcBef>
              <a:buClr>
                <a:schemeClr val="dk1"/>
              </a:buClr>
              <a:buSzPct val="1000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371600" marR="0" lvl="1" indent="-152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0" marR="0" lvl="2" indent="-203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00400" marR="0" lvl="3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114800" marR="0" lvl="4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029200" marR="0" lvl="5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943600" marR="0" lvl="6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858000" marR="0" lvl="7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772400" marR="0" lvl="8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398" cy="730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0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320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760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640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40080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520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0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320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760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640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40080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520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7221201" y="12712701"/>
            <a:ext cx="5486398" cy="730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800" y="4251960"/>
            <a:ext cx="20726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52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7581" y="1363396"/>
            <a:ext cx="22228848" cy="615667"/>
          </a:xfrm>
        </p:spPr>
        <p:txBody>
          <a:bodyPr lIns="0" tIns="0" rIns="0" bIns="0"/>
          <a:lstStyle>
            <a:lvl1pPr>
              <a:defRPr sz="3882" b="0" i="0">
                <a:solidFill>
                  <a:srgbClr val="0097D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6781" y="2252121"/>
            <a:ext cx="22330448" cy="265909"/>
          </a:xfrm>
        </p:spPr>
        <p:txBody>
          <a:bodyPr lIns="0" tIns="0" rIns="0" bIns="0"/>
          <a:lstStyle>
            <a:lvl1pPr>
              <a:defRPr sz="1676"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44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26157" y="4545284"/>
            <a:ext cx="10858022" cy="1227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17" name="bk object 17"/>
          <p:cNvSpPr/>
          <p:nvPr/>
        </p:nvSpPr>
        <p:spPr>
          <a:xfrm>
            <a:off x="4722582" y="6643989"/>
            <a:ext cx="4944810" cy="2756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18" name="bk object 18"/>
          <p:cNvSpPr/>
          <p:nvPr/>
        </p:nvSpPr>
        <p:spPr>
          <a:xfrm>
            <a:off x="1126164" y="6644012"/>
            <a:ext cx="1539" cy="2756647"/>
          </a:xfrm>
          <a:custGeom>
            <a:avLst/>
            <a:gdLst/>
            <a:ahLst/>
            <a:cxnLst/>
            <a:rect l="l" t="t" r="r" b="b"/>
            <a:pathLst>
              <a:path w="634" h="1562100">
                <a:moveTo>
                  <a:pt x="0" y="1562100"/>
                </a:moveTo>
                <a:lnTo>
                  <a:pt x="482" y="1562100"/>
                </a:lnTo>
                <a:lnTo>
                  <a:pt x="482" y="12"/>
                </a:lnTo>
              </a:path>
              <a:path w="634" h="1562100">
                <a:moveTo>
                  <a:pt x="0" y="12"/>
                </a:moveTo>
                <a:lnTo>
                  <a:pt x="0" y="1562099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19" name="bk object 19"/>
          <p:cNvSpPr/>
          <p:nvPr/>
        </p:nvSpPr>
        <p:spPr>
          <a:xfrm>
            <a:off x="4722588" y="5405853"/>
            <a:ext cx="4946073" cy="3376332"/>
          </a:xfrm>
          <a:custGeom>
            <a:avLst/>
            <a:gdLst/>
            <a:ahLst/>
            <a:cxnLst/>
            <a:rect l="l" t="t" r="r" b="b"/>
            <a:pathLst>
              <a:path w="2040254" h="1913254">
                <a:moveTo>
                  <a:pt x="0" y="1912823"/>
                </a:moveTo>
                <a:lnTo>
                  <a:pt x="2039734" y="1912823"/>
                </a:lnTo>
                <a:lnTo>
                  <a:pt x="2039734" y="0"/>
                </a:lnTo>
                <a:lnTo>
                  <a:pt x="0" y="0"/>
                </a:lnTo>
                <a:lnTo>
                  <a:pt x="0" y="1912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0" name="bk object 20"/>
          <p:cNvSpPr/>
          <p:nvPr/>
        </p:nvSpPr>
        <p:spPr>
          <a:xfrm>
            <a:off x="4722585" y="8021884"/>
            <a:ext cx="2402994" cy="0"/>
          </a:xfrm>
          <a:custGeom>
            <a:avLst/>
            <a:gdLst/>
            <a:ahLst/>
            <a:cxnLst/>
            <a:rect l="l" t="t" r="r" b="b"/>
            <a:pathLst>
              <a:path w="991235">
                <a:moveTo>
                  <a:pt x="0" y="0"/>
                </a:moveTo>
                <a:lnTo>
                  <a:pt x="991025" y="0"/>
                </a:lnTo>
              </a:path>
            </a:pathLst>
          </a:custGeom>
          <a:ln w="6032">
            <a:solidFill>
              <a:srgbClr val="C5C2C2"/>
            </a:solidFill>
          </a:ln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1" name="bk object 21"/>
          <p:cNvSpPr/>
          <p:nvPr/>
        </p:nvSpPr>
        <p:spPr>
          <a:xfrm>
            <a:off x="6631238" y="5847607"/>
            <a:ext cx="494145" cy="0"/>
          </a:xfrm>
          <a:custGeom>
            <a:avLst/>
            <a:gdLst/>
            <a:ahLst/>
            <a:cxnLst/>
            <a:rect l="l" t="t" r="r" b="b"/>
            <a:pathLst>
              <a:path w="203835">
                <a:moveTo>
                  <a:pt x="203707" y="0"/>
                </a:moveTo>
                <a:lnTo>
                  <a:pt x="0" y="0"/>
                </a:lnTo>
              </a:path>
            </a:pathLst>
          </a:custGeom>
          <a:ln w="6032">
            <a:solidFill>
              <a:srgbClr val="C5C2C2"/>
            </a:solidFill>
          </a:ln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2" name="bk object 22"/>
          <p:cNvSpPr/>
          <p:nvPr/>
        </p:nvSpPr>
        <p:spPr>
          <a:xfrm>
            <a:off x="5553723" y="6572363"/>
            <a:ext cx="1571721" cy="0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648182" y="0"/>
                </a:moveTo>
                <a:lnTo>
                  <a:pt x="0" y="0"/>
                </a:lnTo>
              </a:path>
            </a:pathLst>
          </a:custGeom>
          <a:ln w="6032">
            <a:solidFill>
              <a:srgbClr val="C5C2C2"/>
            </a:solidFill>
          </a:ln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3" name="bk object 23"/>
          <p:cNvSpPr/>
          <p:nvPr/>
        </p:nvSpPr>
        <p:spPr>
          <a:xfrm>
            <a:off x="4722585" y="7297126"/>
            <a:ext cx="2402994" cy="0"/>
          </a:xfrm>
          <a:custGeom>
            <a:avLst/>
            <a:gdLst/>
            <a:ahLst/>
            <a:cxnLst/>
            <a:rect l="l" t="t" r="r" b="b"/>
            <a:pathLst>
              <a:path w="991235">
                <a:moveTo>
                  <a:pt x="0" y="0"/>
                </a:moveTo>
                <a:lnTo>
                  <a:pt x="991025" y="0"/>
                </a:lnTo>
              </a:path>
            </a:pathLst>
          </a:custGeom>
          <a:ln w="6032">
            <a:solidFill>
              <a:srgbClr val="C5C2C2"/>
            </a:solidFill>
          </a:ln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4" name="bk object 24"/>
          <p:cNvSpPr/>
          <p:nvPr/>
        </p:nvSpPr>
        <p:spPr>
          <a:xfrm>
            <a:off x="5553702" y="6223343"/>
            <a:ext cx="1077513" cy="2567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5" name="bk object 25"/>
          <p:cNvSpPr/>
          <p:nvPr/>
        </p:nvSpPr>
        <p:spPr>
          <a:xfrm>
            <a:off x="4201073" y="7302381"/>
            <a:ext cx="1306945" cy="524435"/>
          </a:xfrm>
          <a:custGeom>
            <a:avLst/>
            <a:gdLst/>
            <a:ahLst/>
            <a:cxnLst/>
            <a:rect l="l" t="t" r="r" b="b"/>
            <a:pathLst>
              <a:path w="539114" h="297179">
                <a:moveTo>
                  <a:pt x="0" y="297059"/>
                </a:moveTo>
                <a:lnTo>
                  <a:pt x="45161" y="281036"/>
                </a:lnTo>
                <a:lnTo>
                  <a:pt x="97637" y="261783"/>
                </a:lnTo>
                <a:lnTo>
                  <a:pt x="144205" y="243733"/>
                </a:lnTo>
                <a:lnTo>
                  <a:pt x="187398" y="225596"/>
                </a:lnTo>
                <a:lnTo>
                  <a:pt x="229749" y="206086"/>
                </a:lnTo>
                <a:lnTo>
                  <a:pt x="273791" y="183915"/>
                </a:lnTo>
                <a:lnTo>
                  <a:pt x="322058" y="157794"/>
                </a:lnTo>
                <a:lnTo>
                  <a:pt x="357835" y="137551"/>
                </a:lnTo>
                <a:lnTo>
                  <a:pt x="391812" y="116977"/>
                </a:lnTo>
                <a:lnTo>
                  <a:pt x="431742" y="89470"/>
                </a:lnTo>
                <a:lnTo>
                  <a:pt x="468947" y="60291"/>
                </a:lnTo>
                <a:lnTo>
                  <a:pt x="507153" y="27710"/>
                </a:lnTo>
                <a:lnTo>
                  <a:pt x="527796" y="9602"/>
                </a:lnTo>
                <a:lnTo>
                  <a:pt x="538706" y="0"/>
                </a:lnTo>
              </a:path>
            </a:pathLst>
          </a:custGeom>
          <a:ln w="93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6" name="bk object 26"/>
          <p:cNvSpPr/>
          <p:nvPr/>
        </p:nvSpPr>
        <p:spPr>
          <a:xfrm>
            <a:off x="4201073" y="7269591"/>
            <a:ext cx="1352633" cy="152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7" name="bk object 27"/>
          <p:cNvSpPr/>
          <p:nvPr/>
        </p:nvSpPr>
        <p:spPr>
          <a:xfrm>
            <a:off x="4184999" y="5406393"/>
            <a:ext cx="3103132" cy="3588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7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7581" y="1363396"/>
            <a:ext cx="22228848" cy="615667"/>
          </a:xfrm>
        </p:spPr>
        <p:txBody>
          <a:bodyPr lIns="0" tIns="0" rIns="0" bIns="0"/>
          <a:lstStyle>
            <a:lvl1pPr>
              <a:defRPr sz="3882" b="0" i="0">
                <a:solidFill>
                  <a:srgbClr val="0097D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08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7581" y="1363396"/>
            <a:ext cx="22228848" cy="615667"/>
          </a:xfrm>
        </p:spPr>
        <p:txBody>
          <a:bodyPr lIns="0" tIns="0" rIns="0" bIns="0"/>
          <a:lstStyle>
            <a:lvl1pPr>
              <a:defRPr sz="3882" b="0" i="0">
                <a:solidFill>
                  <a:srgbClr val="0097D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180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395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75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8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pic" sz="half" idx="13"/>
          </p:nvPr>
        </p:nvSpPr>
        <p:spPr>
          <a:xfrm>
            <a:off x="13165981" y="1104900"/>
            <a:ext cx="9525002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8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33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92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4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3" name="Shape 83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50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736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quarter" idx="14"/>
          </p:nvPr>
        </p:nvSpPr>
        <p:spPr>
          <a:xfrm>
            <a:off x="2387600" y="6038294"/>
            <a:ext cx="19621500" cy="90281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01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2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4387455" y="357188"/>
            <a:ext cx="15609094" cy="3036096"/>
          </a:xfrm>
          <a:prstGeom prst="rect">
            <a:avLst/>
          </a:prstGeom>
        </p:spPr>
        <p:txBody>
          <a:bodyPr lIns="71437" tIns="71437" rIns="71437" bIns="71437"/>
          <a:lstStyle>
            <a:lvl1pPr defTabSz="821532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4387455" y="3643312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08264" indent="-608264" defTabSz="821532">
              <a:defRPr>
                <a:solidFill>
                  <a:srgbClr val="FFFFFF"/>
                </a:solidFill>
              </a:defRPr>
            </a:lvl1pPr>
            <a:lvl2pPr marL="1052764" indent="-608264" defTabSz="821532">
              <a:defRPr>
                <a:solidFill>
                  <a:srgbClr val="FFFFFF"/>
                </a:solidFill>
              </a:defRPr>
            </a:lvl2pPr>
            <a:lvl3pPr marL="1497264" indent="-608264" defTabSz="821532">
              <a:defRPr>
                <a:solidFill>
                  <a:srgbClr val="FFFFFF"/>
                </a:solidFill>
              </a:defRPr>
            </a:lvl3pPr>
            <a:lvl4pPr marL="1941764" indent="-608264" defTabSz="821532">
              <a:defRPr>
                <a:solidFill>
                  <a:srgbClr val="FFFFFF"/>
                </a:solidFill>
              </a:defRPr>
            </a:lvl4pPr>
            <a:lvl5pPr marL="2386264" indent="-608264" defTabSz="821532"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11995927" y="13019485"/>
            <a:ext cx="556241" cy="513601"/>
          </a:xfrm>
          <a:prstGeom prst="rect">
            <a:avLst/>
          </a:prstGeom>
        </p:spPr>
        <p:txBody>
          <a:bodyPr lIns="71437" tIns="71437" rIns="71437" bIns="71437"/>
          <a:lstStyle>
            <a:lvl1pPr defTabSz="821532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37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4833939" y="2303861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2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4833939" y="7072313"/>
            <a:ext cx="14716126" cy="1589486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2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1pPr>
            <a:lvl2pPr marL="0" indent="228600" algn="ctr" defTabSz="821532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2pPr>
            <a:lvl3pPr marL="0" indent="457200" algn="ctr" defTabSz="821532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3pPr>
            <a:lvl4pPr marL="0" indent="685800" algn="ctr" defTabSz="821532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4pPr>
            <a:lvl5pPr marL="0" indent="914400" algn="ctr" defTabSz="821532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11995927" y="13019485"/>
            <a:ext cx="556241" cy="513601"/>
          </a:xfrm>
          <a:prstGeom prst="rect">
            <a:avLst/>
          </a:prstGeom>
        </p:spPr>
        <p:txBody>
          <a:bodyPr lIns="71437" tIns="71437" rIns="71437" bIns="71437"/>
          <a:lstStyle>
            <a:lvl1pPr defTabSz="821532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599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1676403" y="730250"/>
            <a:ext cx="21031198" cy="2651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3600"/>
            </a:lvl2pPr>
            <a:lvl3pPr lvl="2" indent="0">
              <a:spcBef>
                <a:spcPts val="0"/>
              </a:spcBef>
              <a:buNone/>
              <a:defRPr sz="3600"/>
            </a:lvl3pPr>
            <a:lvl4pPr lvl="3" indent="0">
              <a:spcBef>
                <a:spcPts val="0"/>
              </a:spcBef>
              <a:buNone/>
              <a:defRPr sz="3600"/>
            </a:lvl4pPr>
            <a:lvl5pPr lvl="4" indent="0">
              <a:spcBef>
                <a:spcPts val="0"/>
              </a:spcBef>
              <a:buNone/>
              <a:defRPr sz="3600"/>
            </a:lvl5pPr>
            <a:lvl6pPr lvl="5" indent="0">
              <a:spcBef>
                <a:spcPts val="0"/>
              </a:spcBef>
              <a:buNone/>
              <a:defRPr sz="3600"/>
            </a:lvl6pPr>
            <a:lvl7pPr lvl="6" indent="0">
              <a:spcBef>
                <a:spcPts val="0"/>
              </a:spcBef>
              <a:buNone/>
              <a:defRPr sz="3600"/>
            </a:lvl7pPr>
            <a:lvl8pPr lvl="7" indent="0">
              <a:spcBef>
                <a:spcPts val="0"/>
              </a:spcBef>
              <a:buNone/>
              <a:defRPr sz="3600"/>
            </a:lvl8pPr>
            <a:lvl9pPr lvl="8" indent="0">
              <a:spcBef>
                <a:spcPts val="0"/>
              </a:spcBef>
              <a:buNone/>
              <a:defRPr sz="3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676403" y="3651250"/>
            <a:ext cx="21031198" cy="87026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0" marR="0" lvl="0" indent="-101600" algn="l" rtl="0">
              <a:lnSpc>
                <a:spcPct val="90000"/>
              </a:lnSpc>
              <a:spcBef>
                <a:spcPts val="2000"/>
              </a:spcBef>
              <a:buClr>
                <a:schemeClr val="dk1"/>
              </a:buClr>
              <a:buSzPct val="1000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371600" marR="0" lvl="1" indent="-152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0" marR="0" lvl="2" indent="-203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00400" marR="0" lvl="3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114800" marR="0" lvl="4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029200" marR="0" lvl="5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943600" marR="0" lvl="6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858000" marR="0" lvl="7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772400" marR="0" lvl="8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1676403" y="12712703"/>
            <a:ext cx="5486398" cy="730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0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320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760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640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40080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520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0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320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760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640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40080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520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7221203" y="12712703"/>
            <a:ext cx="5486398" cy="730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490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5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6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4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0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3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0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5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2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08263" indent="-608263" defTabSz="821531">
              <a:defRPr>
                <a:solidFill>
                  <a:srgbClr val="FFFFFF"/>
                </a:solidFill>
              </a:defRPr>
            </a:lvl1pPr>
            <a:lvl2pPr marL="1052763" indent="-608263" defTabSz="821531">
              <a:defRPr>
                <a:solidFill>
                  <a:srgbClr val="FFFFFF"/>
                </a:solidFill>
              </a:defRPr>
            </a:lvl2pPr>
            <a:lvl3pPr marL="1497263" indent="-608263" defTabSz="821531">
              <a:defRPr>
                <a:solidFill>
                  <a:srgbClr val="FFFFFF"/>
                </a:solidFill>
              </a:defRPr>
            </a:lvl3pPr>
            <a:lvl4pPr marL="1941763" indent="-608263" defTabSz="821531">
              <a:defRPr>
                <a:solidFill>
                  <a:srgbClr val="FFFFFF"/>
                </a:solidFill>
              </a:defRPr>
            </a:lvl4pPr>
            <a:lvl5pPr marL="2386263" indent="-608263" defTabSz="821531"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7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1676401" y="730250"/>
            <a:ext cx="21031198" cy="2651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3600"/>
            </a:lvl2pPr>
            <a:lvl3pPr lvl="2" indent="0">
              <a:spcBef>
                <a:spcPts val="0"/>
              </a:spcBef>
              <a:buNone/>
              <a:defRPr sz="3600"/>
            </a:lvl3pPr>
            <a:lvl4pPr lvl="3" indent="0">
              <a:spcBef>
                <a:spcPts val="0"/>
              </a:spcBef>
              <a:buNone/>
              <a:defRPr sz="3600"/>
            </a:lvl4pPr>
            <a:lvl5pPr lvl="4" indent="0">
              <a:spcBef>
                <a:spcPts val="0"/>
              </a:spcBef>
              <a:buNone/>
              <a:defRPr sz="3600"/>
            </a:lvl5pPr>
            <a:lvl6pPr lvl="5" indent="0">
              <a:spcBef>
                <a:spcPts val="0"/>
              </a:spcBef>
              <a:buNone/>
              <a:defRPr sz="3600"/>
            </a:lvl6pPr>
            <a:lvl7pPr lvl="6" indent="0">
              <a:spcBef>
                <a:spcPts val="0"/>
              </a:spcBef>
              <a:buNone/>
              <a:defRPr sz="3600"/>
            </a:lvl7pPr>
            <a:lvl8pPr lvl="7" indent="0">
              <a:spcBef>
                <a:spcPts val="0"/>
              </a:spcBef>
              <a:buNone/>
              <a:defRPr sz="3600"/>
            </a:lvl8pPr>
            <a:lvl9pPr lvl="8" indent="0">
              <a:spcBef>
                <a:spcPts val="0"/>
              </a:spcBef>
              <a:buNone/>
              <a:defRPr sz="3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676401" y="3651250"/>
            <a:ext cx="21031198" cy="87026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0" marR="0" lvl="0" indent="-101600" algn="l" rtl="0">
              <a:lnSpc>
                <a:spcPct val="90000"/>
              </a:lnSpc>
              <a:spcBef>
                <a:spcPts val="2000"/>
              </a:spcBef>
              <a:buClr>
                <a:schemeClr val="dk1"/>
              </a:buClr>
              <a:buSzPct val="1000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371600" marR="0" lvl="1" indent="-152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0" marR="0" lvl="2" indent="-203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00400" marR="0" lvl="3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114800" marR="0" lvl="4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029200" marR="0" lvl="5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943600" marR="0" lvl="6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858000" marR="0" lvl="7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772400" marR="0" lvl="8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1676401" y="12712701"/>
            <a:ext cx="5486398" cy="730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0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320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760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640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40080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520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0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320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760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640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40080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520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7221201" y="12712701"/>
            <a:ext cx="5486398" cy="730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97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7581" y="1363396"/>
            <a:ext cx="2222884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097D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6781" y="2252121"/>
            <a:ext cx="2233044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6"/>
            <a:ext cx="78028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6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0" y="12755886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20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06828">
        <a:defRPr>
          <a:latin typeface="+mn-lt"/>
          <a:ea typeface="+mn-ea"/>
          <a:cs typeface="+mn-cs"/>
        </a:defRPr>
      </a:lvl2pPr>
      <a:lvl3pPr marL="1613656">
        <a:defRPr>
          <a:latin typeface="+mn-lt"/>
          <a:ea typeface="+mn-ea"/>
          <a:cs typeface="+mn-cs"/>
        </a:defRPr>
      </a:lvl3pPr>
      <a:lvl4pPr marL="2420484">
        <a:defRPr>
          <a:latin typeface="+mn-lt"/>
          <a:ea typeface="+mn-ea"/>
          <a:cs typeface="+mn-cs"/>
        </a:defRPr>
      </a:lvl4pPr>
      <a:lvl5pPr marL="3227313">
        <a:defRPr>
          <a:latin typeface="+mn-lt"/>
          <a:ea typeface="+mn-ea"/>
          <a:cs typeface="+mn-cs"/>
        </a:defRPr>
      </a:lvl5pPr>
      <a:lvl6pPr marL="4034141">
        <a:defRPr>
          <a:latin typeface="+mn-lt"/>
          <a:ea typeface="+mn-ea"/>
          <a:cs typeface="+mn-cs"/>
        </a:defRPr>
      </a:lvl6pPr>
      <a:lvl7pPr marL="4840969">
        <a:defRPr>
          <a:latin typeface="+mn-lt"/>
          <a:ea typeface="+mn-ea"/>
          <a:cs typeface="+mn-cs"/>
        </a:defRPr>
      </a:lvl7pPr>
      <a:lvl8pPr marL="5647797">
        <a:defRPr>
          <a:latin typeface="+mn-lt"/>
          <a:ea typeface="+mn-ea"/>
          <a:cs typeface="+mn-cs"/>
        </a:defRPr>
      </a:lvl8pPr>
      <a:lvl9pPr marL="645462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06828">
        <a:defRPr>
          <a:latin typeface="+mn-lt"/>
          <a:ea typeface="+mn-ea"/>
          <a:cs typeface="+mn-cs"/>
        </a:defRPr>
      </a:lvl2pPr>
      <a:lvl3pPr marL="1613656">
        <a:defRPr>
          <a:latin typeface="+mn-lt"/>
          <a:ea typeface="+mn-ea"/>
          <a:cs typeface="+mn-cs"/>
        </a:defRPr>
      </a:lvl3pPr>
      <a:lvl4pPr marL="2420484">
        <a:defRPr>
          <a:latin typeface="+mn-lt"/>
          <a:ea typeface="+mn-ea"/>
          <a:cs typeface="+mn-cs"/>
        </a:defRPr>
      </a:lvl4pPr>
      <a:lvl5pPr marL="3227313">
        <a:defRPr>
          <a:latin typeface="+mn-lt"/>
          <a:ea typeface="+mn-ea"/>
          <a:cs typeface="+mn-cs"/>
        </a:defRPr>
      </a:lvl5pPr>
      <a:lvl6pPr marL="4034141">
        <a:defRPr>
          <a:latin typeface="+mn-lt"/>
          <a:ea typeface="+mn-ea"/>
          <a:cs typeface="+mn-cs"/>
        </a:defRPr>
      </a:lvl6pPr>
      <a:lvl7pPr marL="4840969">
        <a:defRPr>
          <a:latin typeface="+mn-lt"/>
          <a:ea typeface="+mn-ea"/>
          <a:cs typeface="+mn-cs"/>
        </a:defRPr>
      </a:lvl7pPr>
      <a:lvl8pPr marL="5647797">
        <a:defRPr>
          <a:latin typeface="+mn-lt"/>
          <a:ea typeface="+mn-ea"/>
          <a:cs typeface="+mn-cs"/>
        </a:defRPr>
      </a:lvl8pPr>
      <a:lvl9pPr marL="6454625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98306" y="13081000"/>
            <a:ext cx="514564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251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77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8379480" y="1269999"/>
            <a:ext cx="15411188" cy="1138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	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Refrigeration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Materials	89.74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2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Wind Turbines (Onshore)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84.60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3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Reduced Food Waste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Food	70.53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4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Plant-Rich Diet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Food	66.11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5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Tropical Forests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61.23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6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Educating Girls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Women and Girls	59.60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7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Family Planning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Women and Girls	59.60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8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Solar Farms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36.90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9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Silvopasture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Food	31.19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10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Rooftop Solar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24.60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11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Regenerative Agriculture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Food	23.15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12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Temperate Forest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22.61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13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Peatlands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21.57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14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Tropical Staple Tree Crops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Food	20.19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15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Afforestation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18.06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16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Conservation Agriculture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Food	17.35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17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Tree Intercropping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Food	17.20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18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Geothermal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16.60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19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Managed Grazing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Food	16.34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20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Nuclear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16.09 GT</a:t>
            </a:r>
          </a:p>
        </p:txBody>
      </p:sp>
      <p:sp>
        <p:nvSpPr>
          <p:cNvPr id="555" name="Shape 555"/>
          <p:cNvSpPr/>
          <p:nvPr/>
        </p:nvSpPr>
        <p:spPr>
          <a:xfrm>
            <a:off x="8379480" y="587225"/>
            <a:ext cx="15411188" cy="60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sym typeface="Helvetica"/>
              </a:rPr>
              <a:t>RANK	SOLUTION	SECTOR	REDUCED CO2</a:t>
            </a:r>
          </a:p>
        </p:txBody>
      </p:sp>
      <p:sp>
        <p:nvSpPr>
          <p:cNvPr id="556" name="Shape 556"/>
          <p:cNvSpPr/>
          <p:nvPr/>
        </p:nvSpPr>
        <p:spPr>
          <a:xfrm>
            <a:off x="762000" y="1460502"/>
            <a:ext cx="6664232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15000">
                <a:solidFill>
                  <a:srgbClr val="FFFFFF"/>
                </a:solidFill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defRPr>
            </a:pPr>
            <a:r>
              <a:rPr kumimoji="0" sz="1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rPr>
              <a:t>TOP </a:t>
            </a:r>
            <a:r>
              <a:rPr kumimoji="0" sz="1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20</a:t>
            </a:r>
          </a:p>
        </p:txBody>
      </p:sp>
      <p:sp>
        <p:nvSpPr>
          <p:cNvPr id="557" name="Shape 557"/>
          <p:cNvSpPr/>
          <p:nvPr/>
        </p:nvSpPr>
        <p:spPr>
          <a:xfrm>
            <a:off x="762000" y="910166"/>
            <a:ext cx="254000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" name="Shape 560">
            <a:extLst>
              <a:ext uri="{FF2B5EF4-FFF2-40B4-BE49-F238E27FC236}">
                <a16:creationId xmlns:a16="http://schemas.microsoft.com/office/drawing/2014/main" id="{3495DD7D-DCDD-4141-8732-AB623C4BB321}"/>
              </a:ext>
            </a:extLst>
          </p:cNvPr>
          <p:cNvSpPr/>
          <p:nvPr/>
        </p:nvSpPr>
        <p:spPr>
          <a:xfrm>
            <a:off x="762000" y="4915821"/>
            <a:ext cx="6282268" cy="289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lnSpc>
                <a:spcPts val="7200"/>
              </a:lnSpc>
              <a:tabLst>
                <a:tab pos="1016000" algn="l"/>
                <a:tab pos="8255000" algn="l"/>
                <a:tab pos="12954000" algn="l"/>
              </a:tabLst>
              <a:defRPr sz="7200">
                <a:solidFill>
                  <a:srgbClr val="FFFFFF"/>
                </a:solidFill>
              </a:defRPr>
            </a:pPr>
            <a:r>
              <a:rPr lang="en-US" b="1" dirty="0">
                <a:solidFill>
                  <a:schemeClr val="accent4"/>
                </a:solidFill>
              </a:rPr>
              <a:t>Land Management </a:t>
            </a:r>
            <a:r>
              <a:rPr dirty="0"/>
              <a:t>is </a:t>
            </a:r>
            <a:r>
              <a:rPr lang="en-US" dirty="0"/>
              <a:t>4</a:t>
            </a:r>
            <a:r>
              <a:rPr dirty="0"/>
              <a:t> of top 20</a:t>
            </a:r>
          </a:p>
        </p:txBody>
      </p:sp>
    </p:spTree>
    <p:extLst>
      <p:ext uri="{BB962C8B-B14F-4D97-AF65-F5344CB8AC3E}">
        <p14:creationId xmlns:p14="http://schemas.microsoft.com/office/powerpoint/2010/main" val="11028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8379480" y="1269999"/>
            <a:ext cx="15411188" cy="1138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	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Refrigeration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Materials	89.74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2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Wind Turbines (Onshore)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84.60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3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Reduced Food Waste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	Food	70.53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4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Plant-Rich Diet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	Food	66.11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5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Tropical Forests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61.23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6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Educating Girls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Women and Girls	59.60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7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Family Planning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Women and Girls	59.60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8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Solar Farms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36.90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9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Silvopasture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	Food	31.19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10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Rooftop Solar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24.60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11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Regenerative Agriculture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	Food	23.15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12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Temperate Forest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22.61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13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Peatlands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21.57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14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Tropical Staple Tree Crops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	Food	20.19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15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Afforestation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18.06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16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Conservation Agriculture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	Food	17.35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17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Tree Intercropping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	Food	17.20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18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Geothermal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16.60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19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Managed Grazing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Light"/>
                <a:sym typeface="Helvetica Light"/>
              </a:rPr>
              <a:t>	Food	16.34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20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Nuclear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	Energy	16.09 GT</a:t>
            </a:r>
          </a:p>
        </p:txBody>
      </p:sp>
      <p:sp>
        <p:nvSpPr>
          <p:cNvPr id="555" name="Shape 555"/>
          <p:cNvSpPr/>
          <p:nvPr/>
        </p:nvSpPr>
        <p:spPr>
          <a:xfrm>
            <a:off x="8379480" y="587225"/>
            <a:ext cx="15411188" cy="60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sym typeface="Helvetica"/>
              </a:rPr>
              <a:t>RANK	SOLUTION	SECTOR	REDUCED CO2</a:t>
            </a:r>
          </a:p>
        </p:txBody>
      </p:sp>
      <p:sp>
        <p:nvSpPr>
          <p:cNvPr id="556" name="Shape 556"/>
          <p:cNvSpPr/>
          <p:nvPr/>
        </p:nvSpPr>
        <p:spPr>
          <a:xfrm>
            <a:off x="762000" y="1460502"/>
            <a:ext cx="6664232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15000">
                <a:solidFill>
                  <a:srgbClr val="FFFFFF"/>
                </a:solidFill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defRPr>
            </a:pPr>
            <a:r>
              <a:rPr kumimoji="0" sz="1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rPr>
              <a:t>TOP </a:t>
            </a:r>
            <a:r>
              <a:rPr kumimoji="0" sz="1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20</a:t>
            </a:r>
          </a:p>
        </p:txBody>
      </p:sp>
      <p:sp>
        <p:nvSpPr>
          <p:cNvPr id="557" name="Shape 557"/>
          <p:cNvSpPr/>
          <p:nvPr/>
        </p:nvSpPr>
        <p:spPr>
          <a:xfrm>
            <a:off x="762000" y="910166"/>
            <a:ext cx="254000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" name="Shape 560">
            <a:extLst>
              <a:ext uri="{FF2B5EF4-FFF2-40B4-BE49-F238E27FC236}">
                <a16:creationId xmlns:a16="http://schemas.microsoft.com/office/drawing/2014/main" id="{3495DD7D-DCDD-4141-8732-AB623C4BB321}"/>
              </a:ext>
            </a:extLst>
          </p:cNvPr>
          <p:cNvSpPr/>
          <p:nvPr/>
        </p:nvSpPr>
        <p:spPr>
          <a:xfrm>
            <a:off x="832977" y="4990633"/>
            <a:ext cx="6522278" cy="197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lnSpc>
                <a:spcPts val="7200"/>
              </a:lnSpc>
              <a:tabLst>
                <a:tab pos="1016000" algn="l"/>
                <a:tab pos="8255000" algn="l"/>
                <a:tab pos="12954000" algn="l"/>
              </a:tabLst>
              <a:defRPr sz="7200">
                <a:solidFill>
                  <a:srgbClr val="FFFFFF"/>
                </a:solidFill>
              </a:defRPr>
            </a:pPr>
            <a:r>
              <a:rPr lang="en-US" b="1" dirty="0">
                <a:solidFill>
                  <a:schemeClr val="accent4"/>
                </a:solidFill>
              </a:rPr>
              <a:t>Land</a:t>
            </a:r>
            <a:r>
              <a:rPr lang="en-US" dirty="0"/>
              <a:t> + </a:t>
            </a:r>
            <a:r>
              <a:rPr lang="en-US" b="1" dirty="0">
                <a:solidFill>
                  <a:srgbClr val="92D050"/>
                </a:solidFill>
              </a:rPr>
              <a:t>Food</a:t>
            </a:r>
            <a:r>
              <a:rPr dirty="0"/>
              <a:t> </a:t>
            </a:r>
            <a:endParaRPr lang="en-US" dirty="0"/>
          </a:p>
          <a:p>
            <a:pPr algn="l" defTabSz="457200">
              <a:lnSpc>
                <a:spcPts val="7200"/>
              </a:lnSpc>
              <a:tabLst>
                <a:tab pos="1016000" algn="l"/>
                <a:tab pos="8255000" algn="l"/>
                <a:tab pos="12954000" algn="l"/>
              </a:tabLst>
              <a:defRPr sz="7200">
                <a:solidFill>
                  <a:srgbClr val="FFFFFF"/>
                </a:solidFill>
              </a:defRPr>
            </a:pPr>
            <a:r>
              <a:rPr dirty="0"/>
              <a:t>is</a:t>
            </a:r>
            <a:r>
              <a:rPr lang="en-US" dirty="0"/>
              <a:t> 12</a:t>
            </a:r>
            <a:r>
              <a:rPr dirty="0"/>
              <a:t> of top 20</a:t>
            </a:r>
          </a:p>
        </p:txBody>
      </p:sp>
    </p:spTree>
    <p:extLst>
      <p:ext uri="{BB962C8B-B14F-4D97-AF65-F5344CB8AC3E}">
        <p14:creationId xmlns:p14="http://schemas.microsoft.com/office/powerpoint/2010/main" val="18306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/>
        </p:nvSpPr>
        <p:spPr>
          <a:xfrm>
            <a:off x="8379480" y="1269999"/>
            <a:ext cx="15411188" cy="1138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	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Refrigeration</a:t>
            </a:r>
            <a:r>
              <a:rPr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Materials	</a:t>
            </a:r>
            <a:r>
              <a:rPr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89.74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2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Wind Turbines (Onshore)</a:t>
            </a:r>
            <a:r>
              <a:rPr dirty="0"/>
              <a:t>	Energy	84.60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3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Reduced Food Waste</a:t>
            </a:r>
            <a:r>
              <a:rPr dirty="0"/>
              <a:t>	Food	70.53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4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Plant-Rich Diet</a:t>
            </a:r>
            <a:r>
              <a:rPr dirty="0"/>
              <a:t>	Food	66.11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5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Tropical Forests</a:t>
            </a:r>
            <a:r>
              <a:rPr dirty="0"/>
              <a:t>	Land Use	61.23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6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Educating Girls</a:t>
            </a:r>
            <a:r>
              <a:rPr dirty="0"/>
              <a:t>	Women and Girls	59.60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7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Family Planning</a:t>
            </a:r>
            <a:r>
              <a:rPr dirty="0"/>
              <a:t>	Women and Girls	59.60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8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Solar Farms</a:t>
            </a:r>
            <a:r>
              <a:rPr dirty="0"/>
              <a:t>	Energy	36.90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9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Silvopasture</a:t>
            </a:r>
            <a:r>
              <a:rPr dirty="0"/>
              <a:t>	Food	31.19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10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Rooftop Solar</a:t>
            </a:r>
            <a:r>
              <a:rPr dirty="0"/>
              <a:t>	Energy	24.60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11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Regenerative Agriculture</a:t>
            </a:r>
            <a:r>
              <a:rPr dirty="0"/>
              <a:t>	Food	23.15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12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Temperate Forest</a:t>
            </a:r>
            <a:r>
              <a:rPr dirty="0"/>
              <a:t>	Land Use	22.61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13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Peatlands</a:t>
            </a:r>
            <a:r>
              <a:rPr dirty="0"/>
              <a:t>	Land Use	21.57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14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Tropical Staple Tree Crops</a:t>
            </a:r>
            <a:r>
              <a:rPr dirty="0"/>
              <a:t>	Food	20.19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15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Afforestation</a:t>
            </a:r>
            <a:r>
              <a:rPr dirty="0"/>
              <a:t>	Land Use	18.06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16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Conservation Agriculture</a:t>
            </a:r>
            <a:r>
              <a:rPr dirty="0"/>
              <a:t>	Food	17.35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17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Tree Intercropping</a:t>
            </a:r>
            <a:r>
              <a:rPr dirty="0"/>
              <a:t>	Food	17.20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18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Geothermal</a:t>
            </a:r>
            <a:r>
              <a:rPr dirty="0"/>
              <a:t>	Energy	16.60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19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Managed Grazing</a:t>
            </a:r>
            <a:r>
              <a:rPr dirty="0"/>
              <a:t>	Food	16.34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20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Nuclear</a:t>
            </a:r>
            <a:r>
              <a:rPr dirty="0"/>
              <a:t>	Energy	16.09 GT</a:t>
            </a:r>
          </a:p>
        </p:txBody>
      </p:sp>
      <p:sp>
        <p:nvSpPr>
          <p:cNvPr id="572" name="Shape 572"/>
          <p:cNvSpPr/>
          <p:nvPr/>
        </p:nvSpPr>
        <p:spPr>
          <a:xfrm>
            <a:off x="762000" y="4880103"/>
            <a:ext cx="5955170" cy="289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7200"/>
              </a:lnSpc>
              <a:tabLst>
                <a:tab pos="1016000" algn="l"/>
                <a:tab pos="8255000" algn="l"/>
                <a:tab pos="12954000" algn="l"/>
              </a:tabLst>
              <a:defRPr sz="7200">
                <a:solidFill>
                  <a:srgbClr val="FFFFFF"/>
                </a:solidFill>
              </a:defRPr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Refrigeration</a:t>
            </a:r>
            <a:r>
              <a:rPr dirty="0"/>
              <a:t> is </a:t>
            </a:r>
            <a:r>
              <a:rPr lang="en-US" dirty="0"/>
              <a:t>the </a:t>
            </a:r>
            <a:r>
              <a:rPr dirty="0"/>
              <a:t>top solution</a:t>
            </a:r>
          </a:p>
        </p:txBody>
      </p:sp>
      <p:sp>
        <p:nvSpPr>
          <p:cNvPr id="573" name="Shape 573"/>
          <p:cNvSpPr/>
          <p:nvPr/>
        </p:nvSpPr>
        <p:spPr>
          <a:xfrm>
            <a:off x="8379480" y="587225"/>
            <a:ext cx="15411188" cy="60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RANK	SOLUTION	SECTOR	REDUCED CO2</a:t>
            </a:r>
          </a:p>
        </p:txBody>
      </p:sp>
      <p:sp>
        <p:nvSpPr>
          <p:cNvPr id="574" name="Shape 574"/>
          <p:cNvSpPr/>
          <p:nvPr/>
        </p:nvSpPr>
        <p:spPr>
          <a:xfrm>
            <a:off x="762000" y="1460502"/>
            <a:ext cx="6664232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tabLst>
                <a:tab pos="1016000" algn="l"/>
                <a:tab pos="8255000" algn="l"/>
                <a:tab pos="12954000" algn="l"/>
              </a:tabLst>
              <a:defRPr sz="15000">
                <a:solidFill>
                  <a:srgbClr val="FFFFFF"/>
                </a:solidFill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defRPr>
            </a:pPr>
            <a:r>
              <a:t>TOP </a:t>
            </a:r>
            <a:r>
              <a:rPr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20</a:t>
            </a:r>
          </a:p>
        </p:txBody>
      </p:sp>
      <p:sp>
        <p:nvSpPr>
          <p:cNvPr id="575" name="Shape 575"/>
          <p:cNvSpPr/>
          <p:nvPr/>
        </p:nvSpPr>
        <p:spPr>
          <a:xfrm>
            <a:off x="762000" y="910166"/>
            <a:ext cx="254000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1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8379480" y="1269999"/>
            <a:ext cx="15411188" cy="1138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	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Refrigeration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Materials	89.74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2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Wind Turbines (Onshore)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Energy	84.60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3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Reduced Food Waste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Food	70.53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4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Plant-Rich Diet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Food	66.11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5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Tropical Forests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61.23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6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Educating Girls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Women and Girls	59.60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7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Family Planning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Women and Girls	59.60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8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Solar Farms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Energy	36.90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9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Silvopasture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Food	31.19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10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Rooftop Solar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Energy	24.60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11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Regenerative Agriculture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Food	23.15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12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Temperate Forest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22.61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13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Peatlands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21.57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14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Tropical Staple Tree Crops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Food	20.19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15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Afforestation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18.06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16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Conservation Agriculture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Food	17.35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17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Tree Intercropping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Food	17.20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18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Geothermal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Energy	16.60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19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Managed Grazing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Food	16.34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20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Nuclear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	Energy	16.09 GT</a:t>
            </a:r>
          </a:p>
        </p:txBody>
      </p:sp>
      <p:sp>
        <p:nvSpPr>
          <p:cNvPr id="555" name="Shape 555"/>
          <p:cNvSpPr/>
          <p:nvPr/>
        </p:nvSpPr>
        <p:spPr>
          <a:xfrm>
            <a:off x="8379480" y="587225"/>
            <a:ext cx="15411188" cy="60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/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sym typeface="Helvetica"/>
              </a:rPr>
              <a:t>RANK	SOLUTION	SECTOR	REDUCED CO2</a:t>
            </a:r>
          </a:p>
        </p:txBody>
      </p:sp>
      <p:sp>
        <p:nvSpPr>
          <p:cNvPr id="556" name="Shape 556"/>
          <p:cNvSpPr/>
          <p:nvPr/>
        </p:nvSpPr>
        <p:spPr>
          <a:xfrm>
            <a:off x="762000" y="1460502"/>
            <a:ext cx="6664232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15000">
                <a:solidFill>
                  <a:srgbClr val="FFFFFF"/>
                </a:solidFill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defRPr>
            </a:pPr>
            <a:r>
              <a:rPr kumimoji="0" sz="1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rPr>
              <a:t>TOP </a:t>
            </a:r>
            <a:r>
              <a:rPr kumimoji="0" sz="1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20</a:t>
            </a:r>
          </a:p>
        </p:txBody>
      </p:sp>
      <p:sp>
        <p:nvSpPr>
          <p:cNvPr id="557" name="Shape 557"/>
          <p:cNvSpPr/>
          <p:nvPr/>
        </p:nvSpPr>
        <p:spPr>
          <a:xfrm>
            <a:off x="762000" y="910166"/>
            <a:ext cx="254000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43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creen Shot 2016-09-08 at 9.45.2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200" y="114300"/>
            <a:ext cx="24434800" cy="132842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1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satOff val="-3355"/>
                <a:lumOff val="26614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5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1">
                <a:lumMod val="66000"/>
                <a:lumOff val="34000"/>
              </a:schemeClr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ctr" anchorCtr="0">
            <a:noAutofit/>
          </a:bodyPr>
          <a:lstStyle/>
          <a:p>
            <a:pPr algn="ctr">
              <a:buSzPct val="25000"/>
            </a:pPr>
            <a:r>
              <a:rPr lang="en-US" sz="12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The Results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1676403" y="4366867"/>
            <a:ext cx="21031198" cy="8235949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rmAutofit/>
          </a:bodyPr>
          <a:lstStyle/>
          <a:p>
            <a:pPr marL="1028700" indent="-1028700">
              <a:spcBef>
                <a:spcPts val="0"/>
              </a:spcBef>
              <a:spcAft>
                <a:spcPts val="3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Emissions Reduction (and Sequestration for Land Solutions)</a:t>
            </a:r>
          </a:p>
          <a:p>
            <a:pPr marL="1028700" indent="-1028700">
              <a:spcBef>
                <a:spcPts val="0"/>
              </a:spcBef>
              <a:spcAft>
                <a:spcPts val="3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Net First Cost</a:t>
            </a:r>
          </a:p>
          <a:p>
            <a:pPr marL="1028700" indent="-1028700">
              <a:spcBef>
                <a:spcPts val="0"/>
              </a:spcBef>
              <a:spcAft>
                <a:spcPts val="3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Net Operating Cost or Savings</a:t>
            </a:r>
          </a:p>
          <a:p>
            <a:pPr marL="1028700" indent="-1028700">
              <a:spcBef>
                <a:spcPts val="0"/>
              </a:spcBef>
              <a:spcAft>
                <a:spcPts val="3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Payback Periods</a:t>
            </a:r>
          </a:p>
          <a:p>
            <a:pPr marL="1028700" indent="-1028700">
              <a:spcBef>
                <a:spcPts val="0"/>
              </a:spcBef>
              <a:spcAft>
                <a:spcPts val="3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Abatement Costs</a:t>
            </a:r>
          </a:p>
          <a:p>
            <a:pPr marL="1028700" indent="-1028700">
              <a:spcBef>
                <a:spcPts val="0"/>
              </a:spcBef>
              <a:spcAft>
                <a:spcPts val="3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Other Specialized Outputs</a:t>
            </a:r>
          </a:p>
        </p:txBody>
      </p:sp>
    </p:spTree>
    <p:extLst>
      <p:ext uri="{BB962C8B-B14F-4D97-AF65-F5344CB8AC3E}">
        <p14:creationId xmlns:p14="http://schemas.microsoft.com/office/powerpoint/2010/main" val="1220068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RooftopSolar_Stocksy_txpe73195aahx7100_Original_824780.jpg"/>
          <p:cNvPicPr>
            <a:picLocks noChangeAspect="1"/>
          </p:cNvPicPr>
          <p:nvPr/>
        </p:nvPicPr>
        <p:blipFill>
          <a:blip r:embed="rId3">
            <a:extLst/>
          </a:blip>
          <a:srcRect t="11807" b="3878"/>
          <a:stretch>
            <a:fillRect/>
          </a:stretch>
        </p:blipFill>
        <p:spPr>
          <a:xfrm>
            <a:off x="-20672" y="-7541"/>
            <a:ext cx="24425344" cy="137310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9" name="Group 379"/>
          <p:cNvGrpSpPr/>
          <p:nvPr/>
        </p:nvGrpSpPr>
        <p:grpSpPr>
          <a:xfrm>
            <a:off x="14732000" y="0"/>
            <a:ext cx="9656466" cy="13716000"/>
            <a:chOff x="0" y="0"/>
            <a:chExt cx="9656465" cy="13716000"/>
          </a:xfrm>
        </p:grpSpPr>
        <p:sp>
          <p:nvSpPr>
            <p:cNvPr id="368" name="Shape 368"/>
            <p:cNvSpPr/>
            <p:nvPr/>
          </p:nvSpPr>
          <p:spPr>
            <a:xfrm>
              <a:off x="0" y="0"/>
              <a:ext cx="9656465" cy="13716000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577214" y="2159000"/>
              <a:ext cx="4494404" cy="1956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ROOFTOP</a:t>
              </a:r>
              <a:b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</a:br>
              <a: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SOLAR</a:t>
              </a:r>
            </a:p>
          </p:txBody>
        </p:sp>
        <p:sp>
          <p:nvSpPr>
            <p:cNvPr id="370" name="Shape 370"/>
            <p:cNvSpPr/>
            <p:nvPr/>
          </p:nvSpPr>
          <p:spPr>
            <a:xfrm>
              <a:off x="673100" y="1524000"/>
              <a:ext cx="2540000" cy="127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>
              <a:off x="577214" y="7874000"/>
              <a:ext cx="2020825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pPr>
              <a:r>
                <a:rPr kumimoji="0" sz="7000" b="0" i="0" u="none" strike="noStrike" kern="0" cap="none" spc="0" normalizeH="0" baseline="27142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rPr>
                <a:t>#</a:t>
              </a:r>
              <a:r>
                <a:rPr kumimoji="0" sz="10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rPr>
                <a:t>10</a:t>
              </a:r>
            </a:p>
          </p:txBody>
        </p:sp>
        <p:sp>
          <p:nvSpPr>
            <p:cNvPr id="372" name="Shape 372"/>
            <p:cNvSpPr/>
            <p:nvPr/>
          </p:nvSpPr>
          <p:spPr>
            <a:xfrm>
              <a:off x="661987" y="9144000"/>
              <a:ext cx="2343469" cy="4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RANK BY 2050</a:t>
              </a:r>
            </a:p>
          </p:txBody>
        </p:sp>
        <p:sp>
          <p:nvSpPr>
            <p:cNvPr id="373" name="Shape 373"/>
            <p:cNvSpPr/>
            <p:nvPr/>
          </p:nvSpPr>
          <p:spPr>
            <a:xfrm>
              <a:off x="4641214" y="7874000"/>
              <a:ext cx="3785871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rPr kumimoji="0" sz="10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24.6</a:t>
              </a:r>
              <a:r>
                <a:rPr kumimoji="0" sz="6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 </a:t>
              </a:r>
              <a:r>
                <a:rPr kumimoji="0" sz="6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45 Light"/>
                  <a:ea typeface="Helvetica Neue LT Std 45 Light"/>
                  <a:cs typeface="Helvetica Neue LT Std 45 Light"/>
                  <a:sym typeface="Helvetica Neue LT Std 45 Light"/>
                </a:rPr>
                <a:t>GT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4725987" y="9144000"/>
              <a:ext cx="298479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REDUCED CO2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 -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eq</a:t>
              </a:r>
              <a:endPara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endParaRPr>
            </a:p>
          </p:txBody>
        </p:sp>
        <p:sp>
          <p:nvSpPr>
            <p:cNvPr id="375" name="Shape 375"/>
            <p:cNvSpPr/>
            <p:nvPr/>
          </p:nvSpPr>
          <p:spPr>
            <a:xfrm>
              <a:off x="577214" y="10287000"/>
              <a:ext cx="3376423" cy="1444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10000"/>
                </a:lnSpc>
                <a:defRPr sz="9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rPr>
                <a:t>$453B</a:t>
              </a:r>
            </a:p>
          </p:txBody>
        </p:sp>
        <p:sp>
          <p:nvSpPr>
            <p:cNvPr id="377" name="Shape 377"/>
            <p:cNvSpPr/>
            <p:nvPr/>
          </p:nvSpPr>
          <p:spPr>
            <a:xfrm>
              <a:off x="4641214" y="10287000"/>
              <a:ext cx="3567304" cy="1444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10000"/>
                </a:lnSpc>
                <a:defRPr sz="9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rPr>
                <a:t>$3.46T</a:t>
              </a:r>
            </a:p>
          </p:txBody>
        </p:sp>
      </p:grpSp>
      <p:sp>
        <p:nvSpPr>
          <p:cNvPr id="15" name="Shape 276"/>
          <p:cNvSpPr/>
          <p:nvPr/>
        </p:nvSpPr>
        <p:spPr>
          <a:xfrm>
            <a:off x="15393987" y="11557000"/>
            <a:ext cx="273632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algn="l">
              <a:lnSpc>
                <a:spcPts val="2400"/>
              </a:lnSpc>
              <a:defRPr sz="2500">
                <a:solidFill>
                  <a:srgbClr val="FFFFFF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NET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 FIRST</a:t>
            </a:r>
            <a:r>
              <a: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 COST</a:t>
            </a:r>
          </a:p>
        </p:txBody>
      </p:sp>
      <p:sp>
        <p:nvSpPr>
          <p:cNvPr id="17" name="Shape 278"/>
          <p:cNvSpPr/>
          <p:nvPr/>
        </p:nvSpPr>
        <p:spPr>
          <a:xfrm>
            <a:off x="19457987" y="11557000"/>
            <a:ext cx="462306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algn="l">
              <a:lnSpc>
                <a:spcPts val="2400"/>
              </a:lnSpc>
              <a:defRPr sz="2500">
                <a:solidFill>
                  <a:srgbClr val="FFFFFF">
                    <a:alpha val="30000"/>
                  </a:srgbClr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NET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OPERATIONAL </a:t>
            </a:r>
            <a:r>
              <a: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33797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TropicalForest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1" name="Group 431"/>
          <p:cNvGrpSpPr/>
          <p:nvPr/>
        </p:nvGrpSpPr>
        <p:grpSpPr>
          <a:xfrm>
            <a:off x="14782800" y="0"/>
            <a:ext cx="9656466" cy="13716000"/>
            <a:chOff x="0" y="0"/>
            <a:chExt cx="9656465" cy="13716000"/>
          </a:xfrm>
        </p:grpSpPr>
        <p:sp>
          <p:nvSpPr>
            <p:cNvPr id="424" name="Shape 424"/>
            <p:cNvSpPr/>
            <p:nvPr/>
          </p:nvSpPr>
          <p:spPr>
            <a:xfrm>
              <a:off x="0" y="0"/>
              <a:ext cx="9656465" cy="13716000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526414" y="2159000"/>
              <a:ext cx="4641089" cy="1956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TROPICAL</a:t>
              </a:r>
              <a:b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</a:br>
              <a: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FORESTS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622300" y="1524000"/>
              <a:ext cx="2540000" cy="127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>
              <a:off x="526414" y="7874000"/>
              <a:ext cx="1314705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pPr>
              <a:r>
                <a:rPr kumimoji="0" sz="7000" b="0" i="0" u="none" strike="noStrike" kern="0" cap="none" spc="0" normalizeH="0" baseline="27142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sym typeface="Helvetica Neue LT Std 35 Thin"/>
                </a:rPr>
                <a:t>#</a:t>
              </a:r>
              <a:r>
                <a:rPr kumimoji="0" sz="10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sym typeface="Helvetica Neue LT Std 35 Thin"/>
                </a:rPr>
                <a:t>5</a:t>
              </a:r>
            </a:p>
          </p:txBody>
        </p:sp>
        <p:sp>
          <p:nvSpPr>
            <p:cNvPr id="428" name="Shape 428"/>
            <p:cNvSpPr/>
            <p:nvPr/>
          </p:nvSpPr>
          <p:spPr>
            <a:xfrm>
              <a:off x="611187" y="9144000"/>
              <a:ext cx="2343469" cy="4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RANK BY 2050</a:t>
              </a:r>
            </a:p>
          </p:txBody>
        </p:sp>
        <p:sp>
          <p:nvSpPr>
            <p:cNvPr id="429" name="Shape 429"/>
            <p:cNvSpPr/>
            <p:nvPr/>
          </p:nvSpPr>
          <p:spPr>
            <a:xfrm>
              <a:off x="4590414" y="7874000"/>
              <a:ext cx="4491991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rPr kumimoji="0" sz="10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61.2</a:t>
              </a:r>
              <a:r>
                <a:rPr kumimoji="0" lang="en-US" sz="10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3</a:t>
              </a:r>
              <a:r>
                <a:rPr kumimoji="0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 </a:t>
              </a:r>
              <a:r>
                <a:rPr kumimoji="0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45 Light"/>
                  <a:ea typeface="Helvetica Neue LT Std 45 Light"/>
                  <a:cs typeface="Helvetica Neue LT Std 45 Light"/>
                  <a:sym typeface="Helvetica Neue LT Std 45 Light"/>
                </a:rPr>
                <a:t>GT</a:t>
              </a:r>
            </a:p>
          </p:txBody>
        </p:sp>
        <p:sp>
          <p:nvSpPr>
            <p:cNvPr id="430" name="Shape 430"/>
            <p:cNvSpPr/>
            <p:nvPr/>
          </p:nvSpPr>
          <p:spPr>
            <a:xfrm>
              <a:off x="4675187" y="9144000"/>
              <a:ext cx="298479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REDUCED CO2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 -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sym typeface="Helvetica Neue LT Std 75 Bold"/>
                </a:rPr>
                <a:t>eq</a:t>
              </a:r>
              <a:endPara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sym typeface="Helvetica Neue LT Std 75 Bold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3E56B82-0C17-C149-9A3A-6AD8FAD35A34}"/>
              </a:ext>
            </a:extLst>
          </p:cNvPr>
          <p:cNvSpPr/>
          <p:nvPr/>
        </p:nvSpPr>
        <p:spPr>
          <a:xfrm>
            <a:off x="22794264" y="13439001"/>
            <a:ext cx="16450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Credit: Mike 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Lanzetta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RegenerativeAgricultu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9" name="Group 459"/>
          <p:cNvGrpSpPr/>
          <p:nvPr/>
        </p:nvGrpSpPr>
        <p:grpSpPr>
          <a:xfrm>
            <a:off x="14782800" y="0"/>
            <a:ext cx="9656466" cy="13716000"/>
            <a:chOff x="0" y="0"/>
            <a:chExt cx="9656465" cy="13716000"/>
          </a:xfrm>
        </p:grpSpPr>
        <p:sp>
          <p:nvSpPr>
            <p:cNvPr id="448" name="Shape 448"/>
            <p:cNvSpPr/>
            <p:nvPr/>
          </p:nvSpPr>
          <p:spPr>
            <a:xfrm>
              <a:off x="0" y="0"/>
              <a:ext cx="9656465" cy="13716000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>
              <a:off x="526414" y="2159000"/>
              <a:ext cx="6944488" cy="1956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REGENERATIVE</a:t>
              </a:r>
              <a:b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</a:br>
              <a: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AGRICULTURE</a:t>
              </a:r>
            </a:p>
          </p:txBody>
        </p:sp>
        <p:sp>
          <p:nvSpPr>
            <p:cNvPr id="450" name="Shape 450"/>
            <p:cNvSpPr/>
            <p:nvPr/>
          </p:nvSpPr>
          <p:spPr>
            <a:xfrm>
              <a:off x="622300" y="1524000"/>
              <a:ext cx="2540000" cy="127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526414" y="7874000"/>
              <a:ext cx="2020825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pPr>
              <a:r>
                <a:rPr kumimoji="0" sz="7000" b="0" i="0" u="none" strike="noStrike" kern="0" cap="none" spc="0" normalizeH="0" baseline="27142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rPr>
                <a:t>#</a:t>
              </a:r>
              <a:r>
                <a:rPr kumimoji="0" sz="10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rPr>
                <a:t>11</a:t>
              </a:r>
            </a:p>
          </p:txBody>
        </p:sp>
        <p:sp>
          <p:nvSpPr>
            <p:cNvPr id="452" name="Shape 452"/>
            <p:cNvSpPr/>
            <p:nvPr/>
          </p:nvSpPr>
          <p:spPr>
            <a:xfrm>
              <a:off x="611187" y="9144000"/>
              <a:ext cx="2343469" cy="4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RANK BY 2050</a:t>
              </a:r>
            </a:p>
          </p:txBody>
        </p:sp>
        <p:sp>
          <p:nvSpPr>
            <p:cNvPr id="453" name="Shape 453"/>
            <p:cNvSpPr/>
            <p:nvPr/>
          </p:nvSpPr>
          <p:spPr>
            <a:xfrm>
              <a:off x="4590414" y="7874000"/>
              <a:ext cx="4491991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rPr kumimoji="0" sz="10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23.15</a:t>
              </a:r>
              <a:r>
                <a:rPr kumimoji="0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 </a:t>
              </a:r>
              <a:r>
                <a:rPr kumimoji="0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45 Light"/>
                  <a:ea typeface="Helvetica Neue LT Std 45 Light"/>
                  <a:cs typeface="Helvetica Neue LT Std 45 Light"/>
                  <a:sym typeface="Helvetica Neue LT Std 45 Light"/>
                </a:rPr>
                <a:t>GT</a:t>
              </a:r>
            </a:p>
          </p:txBody>
        </p:sp>
        <p:sp>
          <p:nvSpPr>
            <p:cNvPr id="454" name="Shape 454"/>
            <p:cNvSpPr/>
            <p:nvPr/>
          </p:nvSpPr>
          <p:spPr>
            <a:xfrm>
              <a:off x="4675187" y="9144000"/>
              <a:ext cx="298479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REDUCED CO2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 -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rPr>
                <a:t>eq</a:t>
              </a:r>
              <a:endPara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endParaRPr>
            </a:p>
          </p:txBody>
        </p:sp>
        <p:sp>
          <p:nvSpPr>
            <p:cNvPr id="455" name="Shape 455"/>
            <p:cNvSpPr/>
            <p:nvPr/>
          </p:nvSpPr>
          <p:spPr>
            <a:xfrm>
              <a:off x="526414" y="10287000"/>
              <a:ext cx="3694177" cy="1444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10000"/>
                </a:lnSpc>
                <a:defRPr sz="9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rPr>
                <a:t>$57.2B</a:t>
              </a:r>
            </a:p>
          </p:txBody>
        </p:sp>
        <p:sp>
          <p:nvSpPr>
            <p:cNvPr id="457" name="Shape 457"/>
            <p:cNvSpPr/>
            <p:nvPr/>
          </p:nvSpPr>
          <p:spPr>
            <a:xfrm>
              <a:off x="4590414" y="10287000"/>
              <a:ext cx="3567304" cy="1444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10000"/>
                </a:lnSpc>
                <a:defRPr sz="9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ts val="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rPr>
                <a:t>$1.93T</a:t>
              </a:r>
            </a:p>
          </p:txBody>
        </p:sp>
      </p:grpSp>
      <p:sp>
        <p:nvSpPr>
          <p:cNvPr id="15" name="Shape 276"/>
          <p:cNvSpPr/>
          <p:nvPr/>
        </p:nvSpPr>
        <p:spPr>
          <a:xfrm>
            <a:off x="15393987" y="11557000"/>
            <a:ext cx="273632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algn="l">
              <a:lnSpc>
                <a:spcPts val="2400"/>
              </a:lnSpc>
              <a:defRPr sz="2500">
                <a:solidFill>
                  <a:srgbClr val="FFFFFF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NET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 FIRST</a:t>
            </a:r>
            <a:r>
              <a: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 COST</a:t>
            </a:r>
          </a:p>
        </p:txBody>
      </p:sp>
      <p:sp>
        <p:nvSpPr>
          <p:cNvPr id="16" name="Shape 278"/>
          <p:cNvSpPr/>
          <p:nvPr/>
        </p:nvSpPr>
        <p:spPr>
          <a:xfrm>
            <a:off x="19457987" y="11557000"/>
            <a:ext cx="462306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algn="l">
              <a:lnSpc>
                <a:spcPts val="2400"/>
              </a:lnSpc>
              <a:defRPr sz="2500">
                <a:solidFill>
                  <a:srgbClr val="FFFFFF">
                    <a:alpha val="30000"/>
                  </a:srgbClr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NET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OPERATIONAL </a:t>
            </a:r>
            <a:r>
              <a:rPr kumimoji="0" sz="2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41290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cloud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DrawdownLogoMaskWhite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59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0000" fill="hold"/>
                                        <p:tgtEl>
                                          <p:spTgt spid="6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8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lantRichDie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1" name="Group 421"/>
          <p:cNvGrpSpPr/>
          <p:nvPr/>
        </p:nvGrpSpPr>
        <p:grpSpPr>
          <a:xfrm>
            <a:off x="14782800" y="0"/>
            <a:ext cx="9656466" cy="13716000"/>
            <a:chOff x="0" y="0"/>
            <a:chExt cx="9656465" cy="13716000"/>
          </a:xfrm>
        </p:grpSpPr>
        <p:sp>
          <p:nvSpPr>
            <p:cNvPr id="414" name="Shape 414"/>
            <p:cNvSpPr/>
            <p:nvPr/>
          </p:nvSpPr>
          <p:spPr>
            <a:xfrm>
              <a:off x="0" y="0"/>
              <a:ext cx="9656465" cy="13716000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526414" y="2159000"/>
              <a:ext cx="5761229" cy="1956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7000"/>
                </a:lnSpc>
                <a:defRPr sz="7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t>PLANT-RICH</a:t>
              </a:r>
            </a:p>
            <a:p>
              <a:pPr algn="l">
                <a:lnSpc>
                  <a:spcPts val="7000"/>
                </a:lnSpc>
                <a:defRPr sz="7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t>DIET</a:t>
              </a:r>
            </a:p>
          </p:txBody>
        </p:sp>
        <p:sp>
          <p:nvSpPr>
            <p:cNvPr id="416" name="Shape 416"/>
            <p:cNvSpPr/>
            <p:nvPr/>
          </p:nvSpPr>
          <p:spPr>
            <a:xfrm>
              <a:off x="622300" y="1524000"/>
              <a:ext cx="2540000" cy="127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526414" y="7874000"/>
              <a:ext cx="1314705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10000"/>
                </a:lnSpc>
                <a:defRPr sz="10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pPr>
              <a:r>
                <a:rPr sz="7000" baseline="27142"/>
                <a:t>#</a:t>
              </a:r>
              <a:r>
                <a:t>4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611187" y="9144000"/>
              <a:ext cx="2343469" cy="4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r>
                <a:t>RANK BY 2050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4590414" y="7874000"/>
              <a:ext cx="4491991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10000"/>
                </a:lnSpc>
                <a:defRPr sz="10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t>66.11</a:t>
              </a:r>
              <a:r>
                <a:rPr sz="6000"/>
                <a:t> </a:t>
              </a:r>
              <a:r>
                <a:rPr sz="6000">
                  <a:latin typeface="Helvetica Neue LT Std 45 Light"/>
                  <a:ea typeface="Helvetica Neue LT Std 45 Light"/>
                  <a:cs typeface="Helvetica Neue LT Std 45 Light"/>
                  <a:sym typeface="Helvetica Neue LT Std 45 Light"/>
                </a:rPr>
                <a:t>GT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4675187" y="9144000"/>
              <a:ext cx="298479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r>
                <a:rPr dirty="0"/>
                <a:t>REDUCED CO2</a:t>
              </a:r>
              <a:r>
                <a:rPr lang="en-US" dirty="0"/>
                <a:t> -</a:t>
              </a:r>
              <a:r>
                <a:rPr lang="en-US" dirty="0" err="1"/>
                <a:t>eq</a:t>
              </a:r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7FA6ED6-4DEA-374E-AEE3-64750B9E9AB3}"/>
              </a:ext>
            </a:extLst>
          </p:cNvPr>
          <p:cNvSpPr/>
          <p:nvPr/>
        </p:nvSpPr>
        <p:spPr>
          <a:xfrm>
            <a:off x="23173412" y="13439001"/>
            <a:ext cx="1210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Credit: 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Imagno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ReducedFoodWast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1" name="Group 411"/>
          <p:cNvGrpSpPr/>
          <p:nvPr/>
        </p:nvGrpSpPr>
        <p:grpSpPr>
          <a:xfrm>
            <a:off x="14782800" y="0"/>
            <a:ext cx="9656466" cy="13716000"/>
            <a:chOff x="0" y="0"/>
            <a:chExt cx="9656465" cy="13716000"/>
          </a:xfrm>
        </p:grpSpPr>
        <p:sp>
          <p:nvSpPr>
            <p:cNvPr id="404" name="Shape 404"/>
            <p:cNvSpPr/>
            <p:nvPr/>
          </p:nvSpPr>
          <p:spPr>
            <a:xfrm>
              <a:off x="0" y="0"/>
              <a:ext cx="9656465" cy="13716000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526414" y="2159000"/>
              <a:ext cx="6059044" cy="1956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7000"/>
                </a:lnSpc>
                <a:defRPr sz="7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t>REDUCED</a:t>
              </a:r>
              <a:br/>
              <a:r>
                <a:t>FOOD WASTE</a:t>
              </a:r>
            </a:p>
          </p:txBody>
        </p:sp>
        <p:sp>
          <p:nvSpPr>
            <p:cNvPr id="406" name="Shape 406"/>
            <p:cNvSpPr/>
            <p:nvPr/>
          </p:nvSpPr>
          <p:spPr>
            <a:xfrm>
              <a:off x="622300" y="1524000"/>
              <a:ext cx="2540000" cy="127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526414" y="7874000"/>
              <a:ext cx="1314705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10000"/>
                </a:lnSpc>
                <a:defRPr sz="10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pPr>
              <a:r>
                <a:rPr sz="7000" baseline="27142"/>
                <a:t>#</a:t>
              </a:r>
              <a:r>
                <a:t>3</a:t>
              </a:r>
            </a:p>
          </p:txBody>
        </p:sp>
        <p:sp>
          <p:nvSpPr>
            <p:cNvPr id="408" name="Shape 408"/>
            <p:cNvSpPr/>
            <p:nvPr/>
          </p:nvSpPr>
          <p:spPr>
            <a:xfrm>
              <a:off x="611187" y="9144000"/>
              <a:ext cx="2343469" cy="4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r>
                <a:t>RANK BY 2050</a:t>
              </a:r>
            </a:p>
          </p:txBody>
        </p:sp>
        <p:sp>
          <p:nvSpPr>
            <p:cNvPr id="409" name="Shape 409"/>
            <p:cNvSpPr/>
            <p:nvPr/>
          </p:nvSpPr>
          <p:spPr>
            <a:xfrm>
              <a:off x="4590414" y="7874000"/>
              <a:ext cx="4491991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10000"/>
                </a:lnSpc>
                <a:defRPr sz="10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t>70.53</a:t>
              </a:r>
              <a:r>
                <a:rPr sz="6000"/>
                <a:t> </a:t>
              </a:r>
              <a:r>
                <a:rPr sz="6000">
                  <a:latin typeface="Helvetica Neue LT Std 45 Light"/>
                  <a:ea typeface="Helvetica Neue LT Std 45 Light"/>
                  <a:cs typeface="Helvetica Neue LT Std 45 Light"/>
                  <a:sym typeface="Helvetica Neue LT Std 45 Light"/>
                </a:rPr>
                <a:t>GT</a:t>
              </a:r>
            </a:p>
          </p:txBody>
        </p:sp>
        <p:sp>
          <p:nvSpPr>
            <p:cNvPr id="410" name="Shape 410"/>
            <p:cNvSpPr/>
            <p:nvPr/>
          </p:nvSpPr>
          <p:spPr>
            <a:xfrm>
              <a:off x="4675187" y="9144000"/>
              <a:ext cx="298479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r>
                <a:rPr dirty="0"/>
                <a:t>REDUCED CO2</a:t>
              </a:r>
              <a:r>
                <a:rPr lang="en-US" dirty="0"/>
                <a:t> -</a:t>
              </a:r>
              <a:r>
                <a:rPr lang="en-US" dirty="0" err="1"/>
                <a:t>eq</a:t>
              </a:r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D6EC8DE-F3CB-1143-B3EB-2A6283B8BCA0}"/>
              </a:ext>
            </a:extLst>
          </p:cNvPr>
          <p:cNvSpPr/>
          <p:nvPr/>
        </p:nvSpPr>
        <p:spPr>
          <a:xfrm>
            <a:off x="21180879" y="13439001"/>
            <a:ext cx="3203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Credit: 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EnVogue_Photo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Alamy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Stock Photo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21B72-6B14-488E-A387-B9239930A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29"/>
          <a:stretch/>
        </p:blipFill>
        <p:spPr>
          <a:xfrm>
            <a:off x="0" y="0"/>
            <a:ext cx="24388466" cy="13716000"/>
          </a:xfrm>
          <a:prstGeom prst="rect">
            <a:avLst/>
          </a:prstGeom>
        </p:spPr>
      </p:pic>
      <p:grpSp>
        <p:nvGrpSpPr>
          <p:cNvPr id="389" name="Group 389"/>
          <p:cNvGrpSpPr/>
          <p:nvPr/>
        </p:nvGrpSpPr>
        <p:grpSpPr>
          <a:xfrm>
            <a:off x="14732000" y="0"/>
            <a:ext cx="9656466" cy="13716000"/>
            <a:chOff x="0" y="0"/>
            <a:chExt cx="9656465" cy="13716000"/>
          </a:xfrm>
        </p:grpSpPr>
        <p:sp>
          <p:nvSpPr>
            <p:cNvPr id="382" name="Shape 382"/>
            <p:cNvSpPr/>
            <p:nvPr/>
          </p:nvSpPr>
          <p:spPr>
            <a:xfrm>
              <a:off x="0" y="0"/>
              <a:ext cx="9656465" cy="13716000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77214" y="2159000"/>
              <a:ext cx="8184932" cy="1000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7000"/>
                </a:lnSpc>
                <a:defRPr sz="7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rPr lang="en-US" dirty="0"/>
                <a:t>FAMILY PLANNING</a:t>
              </a:r>
              <a:endParaRPr dirty="0"/>
            </a:p>
          </p:txBody>
        </p:sp>
        <p:sp>
          <p:nvSpPr>
            <p:cNvPr id="384" name="Shape 384"/>
            <p:cNvSpPr/>
            <p:nvPr/>
          </p:nvSpPr>
          <p:spPr>
            <a:xfrm>
              <a:off x="673100" y="1524000"/>
              <a:ext cx="2540000" cy="127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577214" y="7874000"/>
              <a:ext cx="1149354" cy="1384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10000"/>
                </a:lnSpc>
                <a:defRPr sz="10000">
                  <a:solidFill>
                    <a:srgbClr val="FFFFFF"/>
                  </a:solidFill>
                  <a:latin typeface="Helvetica Neue LT Std 35 Thin"/>
                  <a:ea typeface="Helvetica Neue LT Std 35 Thin"/>
                  <a:cs typeface="Helvetica Neue LT Std 35 Thin"/>
                  <a:sym typeface="Helvetica Neue LT Std 35 Thin"/>
                </a:defRPr>
              </a:pPr>
              <a:r>
                <a:rPr sz="7000" baseline="27142" dirty="0"/>
                <a:t>#</a:t>
              </a:r>
              <a:r>
                <a:rPr lang="en-US" dirty="0"/>
                <a:t>7</a:t>
              </a:r>
              <a:endParaRPr dirty="0"/>
            </a:p>
          </p:txBody>
        </p:sp>
        <p:sp>
          <p:nvSpPr>
            <p:cNvPr id="386" name="Shape 386"/>
            <p:cNvSpPr/>
            <p:nvPr/>
          </p:nvSpPr>
          <p:spPr>
            <a:xfrm>
              <a:off x="661987" y="9144000"/>
              <a:ext cx="2343469" cy="43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r>
                <a:t>RANK BY 2050</a:t>
              </a:r>
            </a:p>
          </p:txBody>
        </p:sp>
        <p:sp>
          <p:nvSpPr>
            <p:cNvPr id="387" name="Shape 387"/>
            <p:cNvSpPr/>
            <p:nvPr/>
          </p:nvSpPr>
          <p:spPr>
            <a:xfrm>
              <a:off x="4641214" y="7874000"/>
              <a:ext cx="4491991" cy="1480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lnSpc>
                  <a:spcPts val="10000"/>
                </a:lnSpc>
                <a:defRPr sz="100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pPr>
              <a:r>
                <a:t>59.60</a:t>
              </a:r>
              <a:r>
                <a:rPr sz="6000"/>
                <a:t> </a:t>
              </a:r>
              <a:r>
                <a:rPr sz="6000">
                  <a:latin typeface="Helvetica Neue LT Std 45 Light"/>
                  <a:ea typeface="Helvetica Neue LT Std 45 Light"/>
                  <a:cs typeface="Helvetica Neue LT Std 45 Light"/>
                  <a:sym typeface="Helvetica Neue LT Std 45 Light"/>
                </a:rPr>
                <a:t>GT</a:t>
              </a:r>
            </a:p>
          </p:txBody>
        </p:sp>
        <p:sp>
          <p:nvSpPr>
            <p:cNvPr id="388" name="Shape 388"/>
            <p:cNvSpPr/>
            <p:nvPr/>
          </p:nvSpPr>
          <p:spPr>
            <a:xfrm>
              <a:off x="4725987" y="9144000"/>
              <a:ext cx="298479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lnSpc>
                  <a:spcPts val="2400"/>
                </a:lnSpc>
                <a:defRPr sz="2500">
                  <a:solidFill>
                    <a:srgbClr val="FFFFFF"/>
                  </a:solidFill>
                  <a:latin typeface="Helvetica Neue LT Std 75 Bold"/>
                  <a:ea typeface="Helvetica Neue LT Std 75 Bold"/>
                  <a:cs typeface="Helvetica Neue LT Std 75 Bold"/>
                  <a:sym typeface="Helvetica Neue LT Std 75 Bold"/>
                </a:defRPr>
              </a:lvl1pPr>
            </a:lstStyle>
            <a:p>
              <a:r>
                <a:rPr dirty="0"/>
                <a:t>REDUCED CO2</a:t>
              </a:r>
              <a:r>
                <a:rPr lang="en-US" dirty="0"/>
                <a:t> -</a:t>
              </a:r>
              <a:r>
                <a:rPr lang="en-US" dirty="0" err="1"/>
                <a:t>eq</a:t>
              </a:r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EAC9FE3-F8A7-664E-9FD7-B87464CB9E22}"/>
              </a:ext>
            </a:extLst>
          </p:cNvPr>
          <p:cNvSpPr/>
          <p:nvPr/>
        </p:nvSpPr>
        <p:spPr>
          <a:xfrm>
            <a:off x="23003150" y="13439001"/>
            <a:ext cx="1385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Credit: Said Khatib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/>
        </p:nvSpPr>
        <p:spPr>
          <a:xfrm>
            <a:off x="8379480" y="1269999"/>
            <a:ext cx="15411188" cy="1138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Refrigerant Management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Materials	89.74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2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Wind Turbines (Onshore)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Electricity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84.60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3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Reduced Food Waste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Food	70.53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4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Plant-Rich Diet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Food	66.11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5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Tropical Forests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61.23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773F9B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6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773F9B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Educating Girls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773F9B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	Women and Girls	59.60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773F9B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7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773F9B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Family Planning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773F9B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	Women and Girls	59.60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8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Solar Farms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Electricity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36.90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9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Silvopasture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Food	31.19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10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Rooftop Solar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Electricity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24.60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11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Regenerative Agriculture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Food	23.15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12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Temperate Forest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22.61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13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Peatlands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21.57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14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Tropical Staple Tree Crops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Food	20.19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15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Afforestation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Land Use	18.06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16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Conservation Agriculture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Food	17.35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17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Tree Intercropping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Food	17.20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18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Geothermal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Electricity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16.60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19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Managed Grazing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Food	16.34 GT</a:t>
            </a:r>
          </a:p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20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Nuclear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Electricity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Helvetica Light"/>
                <a:sym typeface="Helvetica Light"/>
              </a:rPr>
              <a:t>	16.09 GT</a:t>
            </a:r>
          </a:p>
        </p:txBody>
      </p:sp>
      <p:sp>
        <p:nvSpPr>
          <p:cNvPr id="578" name="Shape 578"/>
          <p:cNvSpPr/>
          <p:nvPr/>
        </p:nvSpPr>
        <p:spPr>
          <a:xfrm>
            <a:off x="762000" y="4367514"/>
            <a:ext cx="7617480" cy="289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7200">
                <a:solidFill>
                  <a:srgbClr val="FFFFFF"/>
                </a:solidFill>
              </a:defRPr>
            </a:pPr>
            <a:r>
              <a:rPr kumimoji="0" sz="7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Women 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&amp;</a:t>
            </a:r>
            <a:r>
              <a:rPr kumimoji="0" sz="7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 Light"/>
                <a:sym typeface="Helvetica Light"/>
              </a:rPr>
              <a:t> girls:</a:t>
            </a:r>
            <a:r>
              <a:rPr kumimoji="0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 when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 c</a:t>
            </a:r>
            <a:r>
              <a:rPr kumimoji="0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ombined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,</a:t>
            </a:r>
            <a:r>
              <a:rPr kumimoji="0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it is </a:t>
            </a:r>
            <a:r>
              <a:rPr kumimoji="0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top solution.</a:t>
            </a:r>
          </a:p>
        </p:txBody>
      </p:sp>
      <p:sp>
        <p:nvSpPr>
          <p:cNvPr id="579" name="Shape 579"/>
          <p:cNvSpPr/>
          <p:nvPr/>
        </p:nvSpPr>
        <p:spPr>
          <a:xfrm>
            <a:off x="8379480" y="587225"/>
            <a:ext cx="15411188" cy="60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/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sym typeface="Helvetica"/>
              </a:rPr>
              <a:t>RANK	SOLUTION	SECTOR	REDUCED CO2</a:t>
            </a:r>
          </a:p>
        </p:txBody>
      </p:sp>
      <p:sp>
        <p:nvSpPr>
          <p:cNvPr id="580" name="Shape 580"/>
          <p:cNvSpPr/>
          <p:nvPr/>
        </p:nvSpPr>
        <p:spPr>
          <a:xfrm>
            <a:off x="762000" y="1460502"/>
            <a:ext cx="6664232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000" algn="l"/>
                <a:tab pos="8255000" algn="l"/>
                <a:tab pos="12954000" algn="l"/>
              </a:tabLst>
              <a:defRPr sz="15000">
                <a:solidFill>
                  <a:srgbClr val="FFFFFF"/>
                </a:solidFill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defRPr>
            </a:pPr>
            <a:r>
              <a:rPr kumimoji="0" sz="1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rPr>
              <a:t>TOP </a:t>
            </a:r>
            <a:r>
              <a:rPr kumimoji="0" sz="15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20</a:t>
            </a:r>
          </a:p>
        </p:txBody>
      </p:sp>
      <p:sp>
        <p:nvSpPr>
          <p:cNvPr id="581" name="Shape 581"/>
          <p:cNvSpPr/>
          <p:nvPr/>
        </p:nvSpPr>
        <p:spPr>
          <a:xfrm>
            <a:off x="762000" y="910166"/>
            <a:ext cx="254000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72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satOff val="-3355"/>
                <a:lumOff val="26614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0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170324_Pies_Drawdown05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Shape 608"/>
          <p:cNvSpPr/>
          <p:nvPr/>
        </p:nvSpPr>
        <p:spPr>
          <a:xfrm>
            <a:off x="2032000" y="1524000"/>
            <a:ext cx="2540000" cy="12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1952307" y="1871133"/>
            <a:ext cx="8533173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80000"/>
              </a:lnSpc>
              <a:defRPr sz="6000">
                <a:solidFill>
                  <a:srgbClr val="FFFFFF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r>
              <a:t>Drawdown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satOff val="-3355"/>
                <a:lumOff val="26614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6030070" y="5200817"/>
            <a:ext cx="12323886" cy="3314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0300">
                <a:solidFill>
                  <a:srgbClr val="FFFFFF"/>
                </a:solidFill>
              </a:defRPr>
            </a:lvl1pPr>
          </a:lstStyle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Collaboration: 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breaking down silos</a:t>
            </a:r>
            <a:endParaRPr kumimoji="0" sz="10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31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satOff val="-3355"/>
                <a:lumOff val="26614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3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satOff val="-3355"/>
                <a:lumOff val="26614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3899616" y="3008470"/>
            <a:ext cx="16413059" cy="753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0"/>
            <a:r>
              <a:rPr lang="en-US" sz="8000" b="1" u="sng" dirty="0">
                <a:solidFill>
                  <a:schemeClr val="bg1"/>
                </a:solidFill>
              </a:rPr>
              <a:t>COST</a:t>
            </a:r>
            <a:br>
              <a:rPr lang="en-US" sz="8000" b="1" dirty="0">
                <a:solidFill>
                  <a:schemeClr val="bg1"/>
                </a:solidFill>
              </a:rPr>
            </a:br>
            <a:r>
              <a:rPr lang="en-US" sz="8000" b="1" dirty="0">
                <a:solidFill>
                  <a:schemeClr val="bg1"/>
                </a:solidFill>
              </a:rPr>
              <a:t>29 trillion US$ over 30 years</a:t>
            </a:r>
          </a:p>
          <a:p>
            <a:pPr lvl="0"/>
            <a:endParaRPr lang="en-US" sz="8000" b="1" dirty="0">
              <a:solidFill>
                <a:schemeClr val="bg1"/>
              </a:solidFill>
            </a:endParaRPr>
          </a:p>
          <a:p>
            <a:pPr lvl="0"/>
            <a:endParaRPr kumimoji="0" lang="en-US" sz="8000" b="1" i="0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lvl="0"/>
            <a:r>
              <a:rPr lang="en-US" sz="8000" b="1" u="sng" dirty="0">
                <a:solidFill>
                  <a:schemeClr val="bg1"/>
                </a:solidFill>
                <a:latin typeface="Helvetica Light"/>
              </a:rPr>
              <a:t>SAVINGS</a:t>
            </a:r>
            <a:br>
              <a:rPr lang="en-US" sz="8000" b="1" dirty="0">
                <a:solidFill>
                  <a:schemeClr val="bg1"/>
                </a:solidFill>
                <a:latin typeface="Helvetica Light"/>
              </a:rPr>
            </a:b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sym typeface="Helvetica Light"/>
              </a:rPr>
              <a:t>74</a:t>
            </a:r>
            <a:r>
              <a:rPr kumimoji="0" lang="en-US" sz="8000" b="1" i="0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sym typeface="Helvetica Light"/>
              </a:rPr>
              <a:t> trillion US$ over 30 years</a:t>
            </a:r>
            <a:endParaRPr kumimoji="0" lang="en-US" sz="28700" b="1" i="0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50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0633F-C8CD-44E3-B25C-26101773E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43" y="-16195"/>
            <a:ext cx="10833653" cy="1385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5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satOff val="-3355"/>
                <a:lumOff val="26614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5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cloud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DrawdownLogoMaskWhite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A25B6D-8178-A046-A7A0-EF0F27092F82}"/>
              </a:ext>
            </a:extLst>
          </p:cNvPr>
          <p:cNvSpPr txBox="1"/>
          <p:nvPr/>
        </p:nvSpPr>
        <p:spPr>
          <a:xfrm>
            <a:off x="6838122" y="10708654"/>
            <a:ext cx="1033669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@</a:t>
            </a:r>
            <a:r>
              <a:rPr lang="en-US" b="1" dirty="0" err="1"/>
              <a:t>ProjectDrawdown</a:t>
            </a:r>
            <a:endParaRPr lang="en-US" b="1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@</a:t>
            </a:r>
            <a:r>
              <a:rPr lang="en-US" b="1" dirty="0" err="1"/>
              <a:t>ChadFrischmann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0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0000" fill="hold"/>
                                        <p:tgtEl>
                                          <p:spTgt spid="6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8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B73FC8DA-00D9-4E17-8262-C365815C9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7826" r="15760" b="8261"/>
          <a:stretch/>
        </p:blipFill>
        <p:spPr>
          <a:xfrm>
            <a:off x="3896139" y="0"/>
            <a:ext cx="16764000" cy="137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7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satOff val="-3355"/>
                <a:lumOff val="26614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satOff val="-3355"/>
                <a:lumOff val="26614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4176707" y="2582297"/>
            <a:ext cx="16413059" cy="8992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0"/>
            <a:r>
              <a:rPr lang="en-US" sz="11500" b="1" dirty="0">
                <a:solidFill>
                  <a:schemeClr val="bg1"/>
                </a:solidFill>
              </a:rPr>
              <a:t>REPLACE </a:t>
            </a:r>
          </a:p>
          <a:p>
            <a:pPr lvl="0"/>
            <a:endParaRPr lang="en-US" sz="11500" b="1" dirty="0">
              <a:solidFill>
                <a:schemeClr val="bg1"/>
              </a:solidFill>
            </a:endParaRPr>
          </a:p>
          <a:p>
            <a:pPr lvl="0"/>
            <a:r>
              <a:rPr lang="en-US" sz="11500" b="1" dirty="0">
                <a:solidFill>
                  <a:schemeClr val="bg1"/>
                </a:solidFill>
              </a:rPr>
              <a:t>REDUCE </a:t>
            </a:r>
            <a:br>
              <a:rPr lang="en-US" sz="11500" b="1" dirty="0">
                <a:solidFill>
                  <a:schemeClr val="bg1"/>
                </a:solidFill>
              </a:rPr>
            </a:br>
            <a:endParaRPr lang="en-US" sz="11500" b="1" dirty="0">
              <a:solidFill>
                <a:schemeClr val="bg1"/>
              </a:solidFill>
            </a:endParaRPr>
          </a:p>
          <a:p>
            <a:pPr lvl="0"/>
            <a:r>
              <a:rPr lang="en-US" sz="11500" b="1" dirty="0">
                <a:solidFill>
                  <a:schemeClr val="bg1"/>
                </a:solidFill>
              </a:rPr>
              <a:t>BIOSEQUESTER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8379480" y="1269999"/>
            <a:ext cx="15411188" cy="1138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	</a:t>
            </a: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Refrigeration</a:t>
            </a:r>
            <a:r>
              <a:rPr dirty="0"/>
              <a:t>	Materials	89.74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2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Wind Turbines (Onshore)</a:t>
            </a:r>
            <a:r>
              <a:rPr dirty="0"/>
              <a:t>	Energy	84.60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3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Reduced Food Waste</a:t>
            </a:r>
            <a:r>
              <a:rPr dirty="0"/>
              <a:t>	Food	70.53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4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Plant-Rich Diet</a:t>
            </a:r>
            <a:r>
              <a:rPr dirty="0"/>
              <a:t>	Food	66.11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5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Tropical Forests</a:t>
            </a:r>
            <a:r>
              <a:rPr dirty="0"/>
              <a:t>	Land Use	61.23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6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Educating Girls</a:t>
            </a:r>
            <a:r>
              <a:rPr dirty="0"/>
              <a:t>	Women and Girls	59.60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7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Family Planning</a:t>
            </a:r>
            <a:r>
              <a:rPr dirty="0"/>
              <a:t>	Women and Girls	59.60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8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Solar Farms</a:t>
            </a:r>
            <a:r>
              <a:rPr dirty="0"/>
              <a:t>	Energy	36.90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9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Silvopasture</a:t>
            </a:r>
            <a:r>
              <a:rPr dirty="0"/>
              <a:t>	Food	31.19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10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Rooftop Solar</a:t>
            </a:r>
            <a:r>
              <a:rPr dirty="0"/>
              <a:t>	Energy	24.60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11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Regenerative Agriculture</a:t>
            </a:r>
            <a:r>
              <a:rPr dirty="0"/>
              <a:t>	Food	23.15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12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Temperate Forest</a:t>
            </a:r>
            <a:r>
              <a:rPr dirty="0"/>
              <a:t>	Land Use	22.61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13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Peatlands</a:t>
            </a:r>
            <a:r>
              <a:rPr dirty="0"/>
              <a:t>	Land Use	21.57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14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Tropical Staple Tree Crops</a:t>
            </a:r>
            <a:r>
              <a:rPr dirty="0"/>
              <a:t>	Food	20.19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15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Afforestation</a:t>
            </a:r>
            <a:r>
              <a:rPr dirty="0"/>
              <a:t>	Land Use	18.06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16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Conservation Agriculture</a:t>
            </a:r>
            <a:r>
              <a:rPr dirty="0"/>
              <a:t>	Food	17.35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17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Tree Intercropping</a:t>
            </a:r>
            <a:r>
              <a:rPr dirty="0"/>
              <a:t>	Food	17.20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18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Geothermal</a:t>
            </a:r>
            <a:r>
              <a:rPr dirty="0"/>
              <a:t>	Energy	16.60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19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Managed Grazing</a:t>
            </a:r>
            <a:r>
              <a:rPr dirty="0"/>
              <a:t>	Food	16.34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dirty="0"/>
              <a:t>20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Nuclear</a:t>
            </a:r>
            <a:r>
              <a:rPr dirty="0"/>
              <a:t>	Energy	16.09 GT</a:t>
            </a:r>
          </a:p>
        </p:txBody>
      </p:sp>
      <p:sp>
        <p:nvSpPr>
          <p:cNvPr id="555" name="Shape 555"/>
          <p:cNvSpPr/>
          <p:nvPr/>
        </p:nvSpPr>
        <p:spPr>
          <a:xfrm>
            <a:off x="8379480" y="587225"/>
            <a:ext cx="15411188" cy="60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RANK	SOLUTION	SECTOR	REDUCED CO2</a:t>
            </a:r>
          </a:p>
        </p:txBody>
      </p:sp>
      <p:sp>
        <p:nvSpPr>
          <p:cNvPr id="556" name="Shape 556"/>
          <p:cNvSpPr/>
          <p:nvPr/>
        </p:nvSpPr>
        <p:spPr>
          <a:xfrm>
            <a:off x="762000" y="1460502"/>
            <a:ext cx="6664232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tabLst>
                <a:tab pos="1016000" algn="l"/>
                <a:tab pos="8255000" algn="l"/>
                <a:tab pos="12954000" algn="l"/>
              </a:tabLst>
              <a:defRPr sz="15000">
                <a:solidFill>
                  <a:srgbClr val="FFFFFF"/>
                </a:solidFill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defRPr>
            </a:pPr>
            <a:r>
              <a:t>TOP </a:t>
            </a:r>
            <a:r>
              <a:rPr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20</a:t>
            </a:r>
          </a:p>
        </p:txBody>
      </p:sp>
      <p:sp>
        <p:nvSpPr>
          <p:cNvPr id="557" name="Shape 557"/>
          <p:cNvSpPr/>
          <p:nvPr/>
        </p:nvSpPr>
        <p:spPr>
          <a:xfrm>
            <a:off x="762000" y="910166"/>
            <a:ext cx="254000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7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/>
          <p:nvPr/>
        </p:nvSpPr>
        <p:spPr>
          <a:xfrm>
            <a:off x="8379480" y="1269999"/>
            <a:ext cx="15411188" cy="1138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Refrigerant Management</a:t>
            </a:r>
            <a:r>
              <a:rPr dirty="0"/>
              <a:t>	Materials	89.74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FFC000"/>
                </a:solidFill>
              </a:rPr>
              <a:t>2	</a:t>
            </a:r>
            <a:r>
              <a:rPr b="1" dirty="0">
                <a:solidFill>
                  <a:srgbClr val="FFC000"/>
                </a:solidFill>
                <a:latin typeface="Helvetica"/>
                <a:ea typeface="Helvetica"/>
                <a:cs typeface="Helvetica"/>
                <a:sym typeface="Helvetica"/>
              </a:rPr>
              <a:t>Wind Turbines (Onshore)</a:t>
            </a:r>
            <a:r>
              <a:rPr b="1" dirty="0">
                <a:solidFill>
                  <a:srgbClr val="FFC000"/>
                </a:solidFill>
              </a:rPr>
              <a:t>	Energy</a:t>
            </a:r>
            <a:r>
              <a:rPr b="1" dirty="0"/>
              <a:t>	</a:t>
            </a:r>
            <a:r>
              <a:rPr b="1" dirty="0">
                <a:solidFill>
                  <a:srgbClr val="FFC000"/>
                </a:solidFill>
              </a:rPr>
              <a:t>84.60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3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Reduced Food Waste</a:t>
            </a:r>
            <a:r>
              <a:rPr dirty="0"/>
              <a:t>	Food	70.53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4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Plant-Rich Diet</a:t>
            </a:r>
            <a:r>
              <a:rPr dirty="0"/>
              <a:t>	Food	66.11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5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Tropical Forests</a:t>
            </a:r>
            <a:r>
              <a:rPr dirty="0"/>
              <a:t>	Land Use	61.23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6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Educating Girls</a:t>
            </a:r>
            <a:r>
              <a:rPr dirty="0"/>
              <a:t>	Women and Girls	59.60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7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Family Planning</a:t>
            </a:r>
            <a:r>
              <a:rPr dirty="0"/>
              <a:t>	Women and Girls	59.60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FFC000"/>
                </a:solidFill>
              </a:rPr>
              <a:t>8	</a:t>
            </a:r>
            <a:r>
              <a:rPr b="1" dirty="0">
                <a:solidFill>
                  <a:srgbClr val="FFC000"/>
                </a:solidFill>
                <a:latin typeface="Helvetica"/>
                <a:ea typeface="Helvetica"/>
                <a:cs typeface="Helvetica"/>
                <a:sym typeface="Helvetica"/>
              </a:rPr>
              <a:t>Solar Farms</a:t>
            </a:r>
            <a:r>
              <a:rPr b="1" dirty="0">
                <a:solidFill>
                  <a:srgbClr val="FFC000"/>
                </a:solidFill>
              </a:rPr>
              <a:t>	Energy	36.90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9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Silvopasture</a:t>
            </a:r>
            <a:r>
              <a:rPr dirty="0"/>
              <a:t>	Food	31.19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FFC000"/>
                </a:solidFill>
              </a:rPr>
              <a:t>10	</a:t>
            </a:r>
            <a:r>
              <a:rPr b="1" dirty="0">
                <a:solidFill>
                  <a:srgbClr val="FFC000"/>
                </a:solidFill>
                <a:latin typeface="Helvetica"/>
                <a:ea typeface="Helvetica"/>
                <a:cs typeface="Helvetica"/>
                <a:sym typeface="Helvetica"/>
              </a:rPr>
              <a:t>Rooftop Solar</a:t>
            </a:r>
            <a:r>
              <a:rPr b="1" dirty="0">
                <a:solidFill>
                  <a:srgbClr val="FFC000"/>
                </a:solidFill>
              </a:rPr>
              <a:t>	Energy</a:t>
            </a:r>
            <a:r>
              <a:rPr b="1" dirty="0"/>
              <a:t>	</a:t>
            </a:r>
            <a:r>
              <a:rPr b="1" dirty="0">
                <a:solidFill>
                  <a:srgbClr val="FFC000"/>
                </a:solidFill>
              </a:rPr>
              <a:t>24.60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11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Regenerative Agriculture</a:t>
            </a:r>
            <a:r>
              <a:rPr dirty="0"/>
              <a:t>	Food	23.15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12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Temperate Forest</a:t>
            </a:r>
            <a:r>
              <a:rPr dirty="0"/>
              <a:t>	Land Use	22.61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13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Peatlands</a:t>
            </a:r>
            <a:r>
              <a:rPr dirty="0"/>
              <a:t>	Land Use	21.57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14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Tropical Staple Tree Crops</a:t>
            </a:r>
            <a:r>
              <a:rPr dirty="0"/>
              <a:t>	Food	20.19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15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Afforestation</a:t>
            </a:r>
            <a:r>
              <a:rPr dirty="0"/>
              <a:t>	Land Use	18.06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16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Conservation Agriculture</a:t>
            </a:r>
            <a:r>
              <a:rPr dirty="0"/>
              <a:t>	Food	17.35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17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Tree Intercropping</a:t>
            </a:r>
            <a:r>
              <a:rPr dirty="0"/>
              <a:t>	Food	17.20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FFC000"/>
                </a:solidFill>
              </a:rPr>
              <a:t>18	</a:t>
            </a:r>
            <a:r>
              <a:rPr b="1" dirty="0">
                <a:solidFill>
                  <a:srgbClr val="FFC000"/>
                </a:solidFill>
                <a:latin typeface="Helvetica"/>
                <a:ea typeface="Helvetica"/>
                <a:cs typeface="Helvetica"/>
                <a:sym typeface="Helvetica"/>
              </a:rPr>
              <a:t>Geothermal</a:t>
            </a:r>
            <a:r>
              <a:rPr b="1" dirty="0">
                <a:solidFill>
                  <a:srgbClr val="FFC000"/>
                </a:solidFill>
              </a:rPr>
              <a:t>	Energy</a:t>
            </a:r>
            <a:r>
              <a:rPr b="1" dirty="0"/>
              <a:t>	</a:t>
            </a:r>
            <a:r>
              <a:rPr b="1" dirty="0">
                <a:solidFill>
                  <a:srgbClr val="FFC000"/>
                </a:solidFill>
              </a:rPr>
              <a:t>16.60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19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Managed Grazing</a:t>
            </a:r>
            <a:r>
              <a:rPr dirty="0"/>
              <a:t>	Food	16.34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FFC000"/>
                </a:solidFill>
              </a:rPr>
              <a:t>20	</a:t>
            </a:r>
            <a:r>
              <a:rPr b="1" dirty="0">
                <a:solidFill>
                  <a:srgbClr val="FFC000"/>
                </a:solidFill>
                <a:latin typeface="Helvetica"/>
                <a:ea typeface="Helvetica"/>
                <a:cs typeface="Helvetica"/>
                <a:sym typeface="Helvetica"/>
              </a:rPr>
              <a:t>Nuclear</a:t>
            </a:r>
            <a:r>
              <a:rPr b="1" dirty="0"/>
              <a:t>	</a:t>
            </a:r>
            <a:r>
              <a:rPr b="1" dirty="0">
                <a:solidFill>
                  <a:srgbClr val="FFC000"/>
                </a:solidFill>
              </a:rPr>
              <a:t>Energy</a:t>
            </a:r>
            <a:r>
              <a:rPr b="1" dirty="0"/>
              <a:t>	</a:t>
            </a:r>
            <a:r>
              <a:rPr b="1" dirty="0">
                <a:solidFill>
                  <a:srgbClr val="FFC000"/>
                </a:solidFill>
              </a:rPr>
              <a:t>16.09 GT</a:t>
            </a:r>
          </a:p>
        </p:txBody>
      </p:sp>
      <p:sp>
        <p:nvSpPr>
          <p:cNvPr id="566" name="Shape 566"/>
          <p:cNvSpPr/>
          <p:nvPr/>
        </p:nvSpPr>
        <p:spPr>
          <a:xfrm>
            <a:off x="762000" y="4949687"/>
            <a:ext cx="5955170" cy="289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7200"/>
              </a:lnSpc>
              <a:tabLst>
                <a:tab pos="1016000" algn="l"/>
                <a:tab pos="8255000" algn="l"/>
                <a:tab pos="12954000" algn="l"/>
              </a:tabLst>
              <a:defRPr sz="7200">
                <a:solidFill>
                  <a:srgbClr val="FFFFFF"/>
                </a:solidFill>
              </a:defRPr>
            </a:pPr>
            <a:r>
              <a:rPr lang="en-US" b="1" dirty="0">
                <a:solidFill>
                  <a:srgbClr val="FFC000"/>
                </a:solidFill>
              </a:rPr>
              <a:t>Electricity</a:t>
            </a:r>
          </a:p>
          <a:p>
            <a:pPr algn="l" defTabSz="457200">
              <a:lnSpc>
                <a:spcPts val="7200"/>
              </a:lnSpc>
              <a:tabLst>
                <a:tab pos="1016000" algn="l"/>
                <a:tab pos="8255000" algn="l"/>
                <a:tab pos="12954000" algn="l"/>
              </a:tabLst>
              <a:defRPr sz="7200">
                <a:solidFill>
                  <a:srgbClr val="FFFFFF"/>
                </a:solidFill>
              </a:defRPr>
            </a:pPr>
            <a:r>
              <a:rPr dirty="0"/>
              <a:t>is only</a:t>
            </a:r>
            <a:br>
              <a:rPr dirty="0"/>
            </a:br>
            <a:r>
              <a:rPr dirty="0"/>
              <a:t>5 of top 20</a:t>
            </a:r>
          </a:p>
        </p:txBody>
      </p:sp>
      <p:sp>
        <p:nvSpPr>
          <p:cNvPr id="567" name="Shape 567"/>
          <p:cNvSpPr/>
          <p:nvPr/>
        </p:nvSpPr>
        <p:spPr>
          <a:xfrm>
            <a:off x="8379480" y="587225"/>
            <a:ext cx="15411188" cy="60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RANK	SOLUTION	SECTOR	REDUCED CO2</a:t>
            </a:r>
          </a:p>
        </p:txBody>
      </p:sp>
      <p:sp>
        <p:nvSpPr>
          <p:cNvPr id="568" name="Shape 568"/>
          <p:cNvSpPr/>
          <p:nvPr/>
        </p:nvSpPr>
        <p:spPr>
          <a:xfrm>
            <a:off x="762000" y="1460502"/>
            <a:ext cx="6664232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tabLst>
                <a:tab pos="1016000" algn="l"/>
                <a:tab pos="8255000" algn="l"/>
                <a:tab pos="12954000" algn="l"/>
              </a:tabLst>
              <a:defRPr sz="15000">
                <a:solidFill>
                  <a:srgbClr val="FFFFFF"/>
                </a:solidFill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defRPr>
            </a:pPr>
            <a:r>
              <a:t>TOP </a:t>
            </a:r>
            <a:r>
              <a:rPr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20</a:t>
            </a:r>
          </a:p>
        </p:txBody>
      </p:sp>
      <p:sp>
        <p:nvSpPr>
          <p:cNvPr id="569" name="Shape 569"/>
          <p:cNvSpPr/>
          <p:nvPr/>
        </p:nvSpPr>
        <p:spPr>
          <a:xfrm>
            <a:off x="762000" y="910166"/>
            <a:ext cx="254000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7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/>
        </p:nvSpPr>
        <p:spPr>
          <a:xfrm>
            <a:off x="8379480" y="1269999"/>
            <a:ext cx="15411188" cy="1138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Refrigerant Management</a:t>
            </a:r>
            <a:r>
              <a:rPr dirty="0"/>
              <a:t>	Materials	89.74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2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Wind Turbines (Onshore)</a:t>
            </a:r>
            <a:r>
              <a:rPr dirty="0"/>
              <a:t>	Energy	84.60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3	</a:t>
            </a:r>
            <a:r>
              <a:rPr b="1" dirty="0">
                <a:solidFill>
                  <a:srgbClr val="92D050"/>
                </a:solidFill>
                <a:latin typeface="Helvetica"/>
                <a:ea typeface="Helvetica"/>
                <a:cs typeface="Helvetica"/>
                <a:sym typeface="Helvetica"/>
              </a:rPr>
              <a:t>Reduced Food Waste</a:t>
            </a:r>
            <a:r>
              <a:rPr b="1" dirty="0">
                <a:solidFill>
                  <a:srgbClr val="92D050"/>
                </a:solidFill>
              </a:rPr>
              <a:t>	Food	70.53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4	</a:t>
            </a:r>
            <a:r>
              <a:rPr b="1" dirty="0">
                <a:solidFill>
                  <a:srgbClr val="92D050"/>
                </a:solidFill>
                <a:latin typeface="Helvetica"/>
                <a:ea typeface="Helvetica"/>
                <a:cs typeface="Helvetica"/>
                <a:sym typeface="Helvetica"/>
              </a:rPr>
              <a:t>Plant-Rich Diet</a:t>
            </a:r>
            <a:r>
              <a:rPr b="1" dirty="0">
                <a:solidFill>
                  <a:srgbClr val="92D050"/>
                </a:solidFill>
              </a:rPr>
              <a:t>	Food	66.11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5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Tropical Forests</a:t>
            </a:r>
            <a:r>
              <a:rPr dirty="0"/>
              <a:t>	Land Use	61.23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6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Educating Girls</a:t>
            </a:r>
            <a:r>
              <a:rPr dirty="0"/>
              <a:t>	Women and Girls	59.60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7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Family Planning</a:t>
            </a:r>
            <a:r>
              <a:rPr dirty="0"/>
              <a:t>	Women and Girls	59.60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8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Solar Farms</a:t>
            </a:r>
            <a:r>
              <a:rPr dirty="0"/>
              <a:t>	Energy	36.90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9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  <a:latin typeface="Helvetica"/>
                <a:ea typeface="Helvetica"/>
                <a:cs typeface="Helvetica"/>
                <a:sym typeface="Helvetica"/>
              </a:rPr>
              <a:t>Silvopasture</a:t>
            </a:r>
            <a:r>
              <a:rPr b="1" dirty="0">
                <a:solidFill>
                  <a:srgbClr val="92D050"/>
                </a:solidFill>
              </a:rPr>
              <a:t>	Food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</a:rPr>
              <a:t>31.19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10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Rooftop Solar</a:t>
            </a:r>
            <a:r>
              <a:rPr dirty="0"/>
              <a:t>	Energy	24.60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11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  <a:latin typeface="Helvetica"/>
                <a:ea typeface="Helvetica"/>
                <a:cs typeface="Helvetica"/>
                <a:sym typeface="Helvetica"/>
              </a:rPr>
              <a:t>Regenerative Agriculture</a:t>
            </a:r>
            <a:r>
              <a:rPr b="1" dirty="0">
                <a:solidFill>
                  <a:srgbClr val="92D050"/>
                </a:solidFill>
              </a:rPr>
              <a:t>	Food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</a:rPr>
              <a:t>23.15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12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Temperate Forest</a:t>
            </a:r>
            <a:r>
              <a:rPr dirty="0"/>
              <a:t>	Land Use	22.61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13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Peatlands</a:t>
            </a:r>
            <a:r>
              <a:rPr dirty="0"/>
              <a:t>	Land Use	21.57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14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  <a:latin typeface="Helvetica"/>
                <a:ea typeface="Helvetica"/>
                <a:cs typeface="Helvetica"/>
                <a:sym typeface="Helvetica"/>
              </a:rPr>
              <a:t>Tropical Staple Tree Crops</a:t>
            </a:r>
            <a:r>
              <a:rPr b="1" dirty="0">
                <a:solidFill>
                  <a:srgbClr val="92D050"/>
                </a:solidFill>
              </a:rPr>
              <a:t>	Food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</a:rPr>
              <a:t>20.19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15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Afforestation</a:t>
            </a:r>
            <a:r>
              <a:rPr dirty="0"/>
              <a:t>	Land Use	18.06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16	</a:t>
            </a:r>
            <a:r>
              <a:rPr b="1" dirty="0">
                <a:solidFill>
                  <a:srgbClr val="92D050"/>
                </a:solidFill>
                <a:latin typeface="Helvetica"/>
                <a:ea typeface="Helvetica"/>
                <a:cs typeface="Helvetica"/>
                <a:sym typeface="Helvetica"/>
              </a:rPr>
              <a:t>Conservation Agriculture</a:t>
            </a:r>
            <a:r>
              <a:rPr b="1" dirty="0">
                <a:solidFill>
                  <a:srgbClr val="92D050"/>
                </a:solidFill>
              </a:rPr>
              <a:t>	Food	17.35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17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  <a:latin typeface="Helvetica"/>
                <a:ea typeface="Helvetica"/>
                <a:cs typeface="Helvetica"/>
                <a:sym typeface="Helvetica"/>
              </a:rPr>
              <a:t>Tree Intercropping</a:t>
            </a:r>
            <a:r>
              <a:rPr b="1" dirty="0">
                <a:solidFill>
                  <a:srgbClr val="92D050"/>
                </a:solidFill>
              </a:rPr>
              <a:t>	Food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</a:rPr>
              <a:t>17.20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18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Geothermal</a:t>
            </a:r>
            <a:r>
              <a:rPr dirty="0"/>
              <a:t>	Energy	16.60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19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  <a:latin typeface="Helvetica"/>
                <a:ea typeface="Helvetica"/>
                <a:cs typeface="Helvetica"/>
                <a:sym typeface="Helvetica"/>
              </a:rPr>
              <a:t>Managed Grazing</a:t>
            </a:r>
            <a:r>
              <a:rPr b="1" dirty="0">
                <a:solidFill>
                  <a:srgbClr val="92D050"/>
                </a:solidFill>
              </a:rPr>
              <a:t>	Food</a:t>
            </a:r>
            <a:r>
              <a:rPr b="1" dirty="0"/>
              <a:t>	</a:t>
            </a:r>
            <a:r>
              <a:rPr b="1" dirty="0">
                <a:solidFill>
                  <a:srgbClr val="92D050"/>
                </a:solidFill>
              </a:rPr>
              <a:t>16.34 GT</a:t>
            </a:r>
          </a:p>
          <a:p>
            <a: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3600">
                <a:solidFill>
                  <a:srgbClr val="3C3C3C"/>
                </a:solidFill>
              </a:defRPr>
            </a:pPr>
            <a:r>
              <a:rPr dirty="0"/>
              <a:t>20	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Nuclear</a:t>
            </a:r>
            <a:r>
              <a:rPr dirty="0"/>
              <a:t>	Energy	16.09 GT</a:t>
            </a:r>
          </a:p>
        </p:txBody>
      </p:sp>
      <p:sp>
        <p:nvSpPr>
          <p:cNvPr id="560" name="Shape 560"/>
          <p:cNvSpPr/>
          <p:nvPr/>
        </p:nvSpPr>
        <p:spPr>
          <a:xfrm>
            <a:off x="778933" y="4990633"/>
            <a:ext cx="5826950" cy="197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7200"/>
              </a:lnSpc>
              <a:tabLst>
                <a:tab pos="1016000" algn="l"/>
                <a:tab pos="8255000" algn="l"/>
                <a:tab pos="12954000" algn="l"/>
              </a:tabLst>
              <a:defRPr sz="7200">
                <a:solidFill>
                  <a:srgbClr val="FFFFFF"/>
                </a:solidFill>
              </a:defRPr>
            </a:pPr>
            <a:r>
              <a:rPr b="1" dirty="0">
                <a:solidFill>
                  <a:srgbClr val="92D050"/>
                </a:solidFill>
              </a:rPr>
              <a:t>Food </a:t>
            </a:r>
            <a:r>
              <a:rPr lang="en-US" b="1" dirty="0">
                <a:solidFill>
                  <a:srgbClr val="92D050"/>
                </a:solidFill>
              </a:rPr>
              <a:t>system </a:t>
            </a:r>
            <a:r>
              <a:rPr dirty="0"/>
              <a:t>is 8 of top 20</a:t>
            </a:r>
          </a:p>
        </p:txBody>
      </p:sp>
      <p:sp>
        <p:nvSpPr>
          <p:cNvPr id="561" name="Shape 561"/>
          <p:cNvSpPr/>
          <p:nvPr/>
        </p:nvSpPr>
        <p:spPr>
          <a:xfrm>
            <a:off x="8379480" y="587225"/>
            <a:ext cx="15411188" cy="60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400"/>
              </a:lnSpc>
              <a:tabLst>
                <a:tab pos="1016000" algn="l"/>
                <a:tab pos="8255000" algn="l"/>
                <a:tab pos="12954000" algn="l"/>
              </a:tabLst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RANK	SOLUTION	SECTOR	REDUCED CO2</a:t>
            </a:r>
          </a:p>
        </p:txBody>
      </p:sp>
      <p:sp>
        <p:nvSpPr>
          <p:cNvPr id="562" name="Shape 562"/>
          <p:cNvSpPr/>
          <p:nvPr/>
        </p:nvSpPr>
        <p:spPr>
          <a:xfrm>
            <a:off x="762000" y="1460502"/>
            <a:ext cx="6664232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tabLst>
                <a:tab pos="1016000" algn="l"/>
                <a:tab pos="8255000" algn="l"/>
                <a:tab pos="12954000" algn="l"/>
              </a:tabLst>
              <a:defRPr sz="15000">
                <a:solidFill>
                  <a:srgbClr val="FFFFFF"/>
                </a:solidFill>
                <a:latin typeface="Helvetica Neue LT Std 35 Thin"/>
                <a:ea typeface="Helvetica Neue LT Std 35 Thin"/>
                <a:cs typeface="Helvetica Neue LT Std 35 Thin"/>
                <a:sym typeface="Helvetica Neue LT Std 35 Thin"/>
              </a:defRPr>
            </a:pPr>
            <a:r>
              <a:t>TOP </a:t>
            </a:r>
            <a:r>
              <a:rPr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rPr>
              <a:t>20</a:t>
            </a:r>
          </a:p>
        </p:txBody>
      </p:sp>
      <p:sp>
        <p:nvSpPr>
          <p:cNvPr id="563" name="Shape 563"/>
          <p:cNvSpPr/>
          <p:nvPr/>
        </p:nvSpPr>
        <p:spPr>
          <a:xfrm>
            <a:off x="762000" y="910166"/>
            <a:ext cx="254000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1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7D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86533</TotalTime>
  <Words>238</Words>
  <Application>Microsoft Macintosh PowerPoint</Application>
  <PresentationFormat>Custom</PresentationFormat>
  <Paragraphs>253</Paragraphs>
  <Slides>30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Helvetica</vt:lpstr>
      <vt:lpstr>Helvetica Light</vt:lpstr>
      <vt:lpstr>Helvetica Neue</vt:lpstr>
      <vt:lpstr>Helvetica Neue Light</vt:lpstr>
      <vt:lpstr>Helvetica Neue LT Std 35 Thin</vt:lpstr>
      <vt:lpstr>Helvetica Neue LT Std 45 Light</vt:lpstr>
      <vt:lpstr>Helvetica Neue LT Std 75 Bold</vt:lpstr>
      <vt:lpstr>Times New Roman</vt:lpstr>
      <vt:lpstr>White</vt:lpstr>
      <vt:lpstr>1_Office Theme</vt:lpstr>
      <vt:lpstr>1_White</vt:lpstr>
      <vt:lpstr>2_White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Drawdown</dc:creator>
  <cp:lastModifiedBy>Chad Frischmann</cp:lastModifiedBy>
  <cp:revision>253</cp:revision>
  <dcterms:modified xsi:type="dcterms:W3CDTF">2018-11-21T15:19:51Z</dcterms:modified>
</cp:coreProperties>
</file>